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284" r:id="rId3"/>
    <p:sldId id="266" r:id="rId4"/>
    <p:sldId id="283" r:id="rId5"/>
    <p:sldId id="281" r:id="rId6"/>
    <p:sldId id="294" r:id="rId7"/>
    <p:sldId id="293" r:id="rId8"/>
    <p:sldId id="308" r:id="rId9"/>
    <p:sldId id="296" r:id="rId10"/>
    <p:sldId id="291" r:id="rId11"/>
    <p:sldId id="300" r:id="rId12"/>
    <p:sldId id="307" r:id="rId13"/>
    <p:sldId id="302" r:id="rId14"/>
    <p:sldId id="305" r:id="rId15"/>
    <p:sldId id="304" r:id="rId16"/>
    <p:sldId id="301" r:id="rId17"/>
    <p:sldId id="303" r:id="rId18"/>
    <p:sldId id="310" r:id="rId19"/>
    <p:sldId id="289" r:id="rId20"/>
    <p:sldId id="270" r:id="rId21"/>
    <p:sldId id="311" r:id="rId22"/>
    <p:sldId id="295" r:id="rId23"/>
    <p:sldId id="299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62B"/>
    <a:srgbClr val="E3A000"/>
    <a:srgbClr val="E9B621"/>
    <a:srgbClr val="0F536F"/>
    <a:srgbClr val="2699A3"/>
    <a:srgbClr val="C10D28"/>
    <a:srgbClr val="680B2B"/>
    <a:srgbClr val="474281"/>
    <a:srgbClr val="5B54A4"/>
    <a:srgbClr val="5D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9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134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74;&#1072;&#1085;\Desktop\4%20&#1076;&#1085;&#1103;\&#1050;&#1085;&#1080;&#1075;&#1072;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74;&#1072;&#1085;\Desktop\4%20&#1076;&#1085;&#1103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74;&#1072;&#1085;\Desktop\4%20&#1076;&#1085;&#1103;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74;&#1072;&#1085;\Desktop\4%20&#1076;&#1085;&#1103;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74;&#1072;&#1085;\Desktop\4%20&#1076;&#1085;&#1103;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74;&#1072;&#1085;\Desktop\4%20&#1076;&#1085;&#1103;\&#1050;&#1085;&#1080;&#1075;&#1072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74;&#1072;&#1085;\Desktop\4%20&#1076;&#1085;&#1103;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74;&#1072;&#1085;\Desktop\4%20&#1076;&#1085;&#110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Причастие раз в месяц и чаще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Лист1!$D$3:$O$3</c:f>
              <c:numCache>
                <c:formatCode>General</c:formatCode>
                <c:ptCount val="12"/>
                <c:pt idx="0">
                  <c:v>1991</c:v>
                </c:pt>
                <c:pt idx="1">
                  <c:v>1998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2007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2013</c:v>
                </c:pt>
              </c:numCache>
            </c:numRef>
          </c:cat>
          <c:val>
            <c:numRef>
              <c:f>Лист1!$D$4:$O$4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Относят себя к православным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Лист1!$D$3:$O$3</c:f>
              <c:numCache>
                <c:formatCode>General</c:formatCode>
                <c:ptCount val="12"/>
                <c:pt idx="0">
                  <c:v>1991</c:v>
                </c:pt>
                <c:pt idx="1">
                  <c:v>1998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2007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2013</c:v>
                </c:pt>
              </c:numCache>
            </c:numRef>
          </c:cat>
          <c:val>
            <c:numRef>
              <c:f>Лист1!$D$5:$O$5</c:f>
              <c:numCache>
                <c:formatCode>General</c:formatCode>
                <c:ptCount val="12"/>
                <c:pt idx="0">
                  <c:v>31</c:v>
                </c:pt>
                <c:pt idx="1">
                  <c:v>47</c:v>
                </c:pt>
                <c:pt idx="2">
                  <c:v>50</c:v>
                </c:pt>
                <c:pt idx="3">
                  <c:v>54</c:v>
                </c:pt>
                <c:pt idx="4">
                  <c:v>61</c:v>
                </c:pt>
                <c:pt idx="5">
                  <c:v>57</c:v>
                </c:pt>
                <c:pt idx="6">
                  <c:v>62</c:v>
                </c:pt>
                <c:pt idx="7">
                  <c:v>69</c:v>
                </c:pt>
                <c:pt idx="8">
                  <c:v>73</c:v>
                </c:pt>
                <c:pt idx="9">
                  <c:v>71</c:v>
                </c:pt>
                <c:pt idx="10">
                  <c:v>69</c:v>
                </c:pt>
                <c:pt idx="11">
                  <c:v>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977472"/>
        <c:axId val="146997632"/>
      </c:lineChart>
      <c:catAx>
        <c:axId val="13997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997632"/>
        <c:crosses val="autoZero"/>
        <c:auto val="1"/>
        <c:lblAlgn val="ctr"/>
        <c:lblOffset val="100"/>
        <c:noMultiLvlLbl val="0"/>
      </c:catAx>
      <c:valAx>
        <c:axId val="14699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99774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Лист5!$D$13</c:f>
              <c:strCache>
                <c:ptCount val="1"/>
                <c:pt idx="0">
                  <c:v>от 3 и более многодетных семей среди родственников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Лист5!$E$12:$H$12</c:f>
              <c:strCach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6+</c:v>
                </c:pt>
              </c:strCache>
            </c:strRef>
          </c:cat>
          <c:val>
            <c:numRef>
              <c:f>Лист5!$E$13:$H$13</c:f>
              <c:numCache>
                <c:formatCode>0%</c:formatCode>
                <c:ptCount val="4"/>
                <c:pt idx="0">
                  <c:v>0.126</c:v>
                </c:pt>
                <c:pt idx="1">
                  <c:v>0.18</c:v>
                </c:pt>
                <c:pt idx="2">
                  <c:v>0.17</c:v>
                </c:pt>
                <c:pt idx="3">
                  <c:v>0.16500000000000001</c:v>
                </c:pt>
              </c:numCache>
            </c:numRef>
          </c:val>
        </c:ser>
        <c:ser>
          <c:idx val="1"/>
          <c:order val="1"/>
          <c:tx>
            <c:strRef>
              <c:f>Лист5!$D$14</c:f>
              <c:strCache>
                <c:ptCount val="1"/>
                <c:pt idx="0">
                  <c:v>от 10 и более многодетных семей среди друзей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Лист5!$E$12:$H$12</c:f>
              <c:strCach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6+</c:v>
                </c:pt>
              </c:strCache>
            </c:strRef>
          </c:cat>
          <c:val>
            <c:numRef>
              <c:f>Лист5!$E$14:$H$14</c:f>
              <c:numCache>
                <c:formatCode>0%</c:formatCode>
                <c:ptCount val="4"/>
                <c:pt idx="0">
                  <c:v>6.0999999999999999E-2</c:v>
                </c:pt>
                <c:pt idx="1">
                  <c:v>0.14899999999999999</c:v>
                </c:pt>
                <c:pt idx="2">
                  <c:v>0.189</c:v>
                </c:pt>
                <c:pt idx="3">
                  <c:v>0.32900000000000001</c:v>
                </c:pt>
              </c:numCache>
            </c:numRef>
          </c:val>
        </c:ser>
        <c:ser>
          <c:idx val="2"/>
          <c:order val="2"/>
          <c:tx>
            <c:strRef>
              <c:f>Лист5!$D$15</c:f>
              <c:strCache>
                <c:ptCount val="1"/>
                <c:pt idx="0">
                  <c:v>6 и более человек к которым может обратиться в кризисной ситуации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Лист5!$E$12:$H$12</c:f>
              <c:strCach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6+</c:v>
                </c:pt>
              </c:strCache>
            </c:strRef>
          </c:cat>
          <c:val>
            <c:numRef>
              <c:f>Лист5!$E$15:$H$15</c:f>
              <c:numCache>
                <c:formatCode>0%</c:formatCode>
                <c:ptCount val="4"/>
                <c:pt idx="0">
                  <c:v>0.22800000000000001</c:v>
                </c:pt>
                <c:pt idx="1">
                  <c:v>0.313</c:v>
                </c:pt>
                <c:pt idx="2">
                  <c:v>0.29199999999999998</c:v>
                </c:pt>
                <c:pt idx="3">
                  <c:v>0.435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847104"/>
        <c:axId val="154848640"/>
      </c:barChart>
      <c:catAx>
        <c:axId val="154847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B050"/>
                </a:solidFill>
              </a:defRPr>
            </a:pPr>
            <a:endParaRPr lang="ru-RU"/>
          </a:p>
        </c:txPr>
        <c:crossAx val="154848640"/>
        <c:crosses val="autoZero"/>
        <c:auto val="1"/>
        <c:lblAlgn val="ctr"/>
        <c:lblOffset val="100"/>
        <c:noMultiLvlLbl val="0"/>
      </c:catAx>
      <c:valAx>
        <c:axId val="1548486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48471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Лист5!$D$21</c:f>
              <c:strCache>
                <c:ptCount val="1"/>
                <c:pt idx="0">
                  <c:v>Организация досуга и отдыха детей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Лист5!$E$20:$H$20</c:f>
              <c:strCach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6+</c:v>
                </c:pt>
              </c:strCache>
            </c:strRef>
          </c:cat>
          <c:val>
            <c:numRef>
              <c:f>Лист5!$E$21:$H$21</c:f>
              <c:numCache>
                <c:formatCode>###0%</c:formatCode>
                <c:ptCount val="4"/>
                <c:pt idx="0">
                  <c:v>0.1406896551724138</c:v>
                </c:pt>
                <c:pt idx="1">
                  <c:v>0.20398009950248755</c:v>
                </c:pt>
                <c:pt idx="2">
                  <c:v>0.169811320754717</c:v>
                </c:pt>
                <c:pt idx="3">
                  <c:v>0.37647058823529411</c:v>
                </c:pt>
              </c:numCache>
            </c:numRef>
          </c:val>
        </c:ser>
        <c:ser>
          <c:idx val="1"/>
          <c:order val="1"/>
          <c:tx>
            <c:strRef>
              <c:f>Лист5!$D$22</c:f>
              <c:strCache>
                <c:ptCount val="1"/>
                <c:pt idx="0">
                  <c:v>Организация воспитания и образования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Лист5!$E$20:$H$20</c:f>
              <c:strCach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6+</c:v>
                </c:pt>
              </c:strCache>
            </c:strRef>
          </c:cat>
          <c:val>
            <c:numRef>
              <c:f>Лист5!$E$22:$H$22</c:f>
              <c:numCache>
                <c:formatCode>###0%</c:formatCode>
                <c:ptCount val="4"/>
                <c:pt idx="0">
                  <c:v>6.4827586206896548E-2</c:v>
                </c:pt>
                <c:pt idx="1">
                  <c:v>5.9701492537313425E-2</c:v>
                </c:pt>
                <c:pt idx="2">
                  <c:v>0.15094339622641509</c:v>
                </c:pt>
                <c:pt idx="3">
                  <c:v>0.23529411764705879</c:v>
                </c:pt>
              </c:numCache>
            </c:numRef>
          </c:val>
        </c:ser>
        <c:ser>
          <c:idx val="2"/>
          <c:order val="2"/>
          <c:tx>
            <c:strRef>
              <c:f>Лист5!$D$23</c:f>
              <c:strCache>
                <c:ptCount val="1"/>
                <c:pt idx="0">
                  <c:v>Помощь другим семьям с детьми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Лист5!$E$20:$H$20</c:f>
              <c:strCach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6+</c:v>
                </c:pt>
              </c:strCache>
            </c:strRef>
          </c:cat>
          <c:val>
            <c:numRef>
              <c:f>Лист5!$E$23:$H$23</c:f>
              <c:numCache>
                <c:formatCode>###0%</c:formatCode>
                <c:ptCount val="4"/>
                <c:pt idx="0">
                  <c:v>0.21931034482758624</c:v>
                </c:pt>
                <c:pt idx="1">
                  <c:v>0.2537313432835821</c:v>
                </c:pt>
                <c:pt idx="2">
                  <c:v>0.28301886792452829</c:v>
                </c:pt>
                <c:pt idx="3">
                  <c:v>0.37647058823529411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951296"/>
        <c:axId val="182953088"/>
      </c:barChart>
      <c:catAx>
        <c:axId val="18295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2953088"/>
        <c:crosses val="autoZero"/>
        <c:auto val="1"/>
        <c:lblAlgn val="ctr"/>
        <c:lblOffset val="100"/>
        <c:noMultiLvlLbl val="0"/>
      </c:catAx>
      <c:valAx>
        <c:axId val="182953088"/>
        <c:scaling>
          <c:orientation val="minMax"/>
        </c:scaling>
        <c:delete val="0"/>
        <c:axPos val="l"/>
        <c:majorGridlines/>
        <c:numFmt formatCode="###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29512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64340857392826"/>
          <c:y val="0.11610053951589384"/>
          <c:w val="0.63972367454068246"/>
          <c:h val="0.83297353455818024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[Книга1.xlsx]Лист1!$C$3:$C$6</c:f>
              <c:strCach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 +</c:v>
                </c:pt>
              </c:strCache>
            </c:strRef>
          </c:cat>
          <c:val>
            <c:numRef>
              <c:f>[Книга1.xlsx]Лист1!$D$3:$D$6</c:f>
              <c:numCache>
                <c:formatCode>0%</c:formatCode>
                <c:ptCount val="4"/>
                <c:pt idx="0">
                  <c:v>0.65</c:v>
                </c:pt>
                <c:pt idx="1">
                  <c:v>0.18</c:v>
                </c:pt>
                <c:pt idx="2">
                  <c:v>0.09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22613506184412868"/>
          <c:y val="5.8190848346080175E-2"/>
          <c:w val="0.49866442694663166"/>
          <c:h val="9.4167395742198887E-2"/>
        </c:manualLayout>
      </c:layout>
      <c:overlay val="0"/>
      <c:txPr>
        <a:bodyPr/>
        <a:lstStyle/>
        <a:p>
          <a:pPr>
            <a:defRPr sz="1400" b="1" baseline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5823935808693"/>
          <c:y val="5.1902158063575385E-2"/>
          <c:w val="0.63026541820909243"/>
          <c:h val="0.83565033537474487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[Книга1.xlsx]Лист2!$G$6:$G$8</c:f>
              <c:strCache>
                <c:ptCount val="3"/>
                <c:pt idx="0">
                  <c:v>22-35 лет</c:v>
                </c:pt>
                <c:pt idx="1">
                  <c:v>36-45 лет</c:v>
                </c:pt>
                <c:pt idx="2">
                  <c:v>46-64 года</c:v>
                </c:pt>
              </c:strCache>
            </c:strRef>
          </c:cat>
          <c:val>
            <c:numRef>
              <c:f>[Книга1.xlsx]Лист2!$H$6:$H$8</c:f>
              <c:numCache>
                <c:formatCode>0%</c:formatCode>
                <c:ptCount val="3"/>
                <c:pt idx="0">
                  <c:v>0.36</c:v>
                </c:pt>
                <c:pt idx="1">
                  <c:v>0.54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9.0004202866576857E-2"/>
          <c:y val="0.90507617044048216"/>
          <c:w val="0.8757781773856198"/>
          <c:h val="9.4923811606882472E-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Лист3!$B$3:$B$5</c:f>
              <c:strCache>
                <c:ptCount val="3"/>
                <c:pt idx="0">
                  <c:v>ниже среднего специального</c:v>
                </c:pt>
                <c:pt idx="1">
                  <c:v>среднее специальное, незаконченное высшее</c:v>
                </c:pt>
                <c:pt idx="2">
                  <c:v>высшее, аспирантура, ученая степень, звание</c:v>
                </c:pt>
              </c:strCache>
            </c:strRef>
          </c:cat>
          <c:val>
            <c:numRef>
              <c:f>Лист3!$C$3:$C$5</c:f>
              <c:numCache>
                <c:formatCode>###0.0%</c:formatCode>
                <c:ptCount val="3"/>
                <c:pt idx="0">
                  <c:v>0.17278424350940016</c:v>
                </c:pt>
                <c:pt idx="1">
                  <c:v>0.35183527305282003</c:v>
                </c:pt>
                <c:pt idx="2">
                  <c:v>0.47179946284691143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kern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kern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kern="0" baseline="0"/>
            </a:pPr>
            <a:endParaRPr lang="ru-RU"/>
          </a:p>
        </c:txPr>
      </c:legendEntry>
      <c:layout>
        <c:manualLayout>
          <c:xMode val="edge"/>
          <c:yMode val="edge"/>
          <c:x val="0.58618369103708323"/>
          <c:y val="0.11921879556722076"/>
          <c:w val="0.40701473678302813"/>
          <c:h val="0.87037106092698113"/>
        </c:manualLayout>
      </c:layout>
      <c:overlay val="0"/>
      <c:spPr>
        <a:ln w="3175"/>
      </c:spPr>
      <c:txPr>
        <a:bodyPr/>
        <a:lstStyle/>
        <a:p>
          <a:pPr>
            <a:defRPr sz="1100" kern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Лист4!$E$3:$E$8</c:f>
              <c:strCache>
                <c:ptCount val="6"/>
                <c:pt idx="0">
                  <c:v>иногда не хватает денег на необходимые продукты питания</c:v>
                </c:pt>
                <c:pt idx="1">
                  <c:v>на еду денег хватает, но в других ежедневных расходах приходится</c:v>
                </c:pt>
                <c:pt idx="2">
                  <c:v>на ежедневные расходы хватает, но покупка одежды уже представляе</c:v>
                </c:pt>
                <c:pt idx="3">
                  <c:v>на еду и одежду хватает, но покупка телевизора, холодильника и т. п</c:v>
                </c:pt>
                <c:pt idx="4">
                  <c:v>достаточно обеспечены материально, но для покупки автомобиля и д</c:v>
                </c:pt>
                <c:pt idx="5">
                  <c:v>материально обеспечены, можем позволить себе дорогостоящий отпу</c:v>
                </c:pt>
              </c:strCache>
            </c:strRef>
          </c:cat>
          <c:val>
            <c:numRef>
              <c:f>Лист4!$F$3:$F$8</c:f>
              <c:numCache>
                <c:formatCode>###0%</c:formatCode>
                <c:ptCount val="6"/>
                <c:pt idx="0">
                  <c:v>4.2076991942703673E-2</c:v>
                </c:pt>
                <c:pt idx="1">
                  <c:v>0.11459265890778872</c:v>
                </c:pt>
                <c:pt idx="2">
                  <c:v>0.17367949865711726</c:v>
                </c:pt>
                <c:pt idx="3">
                  <c:v>0.36526410026857653</c:v>
                </c:pt>
                <c:pt idx="4">
                  <c:v>0.20948970456580127</c:v>
                </c:pt>
                <c:pt idx="5">
                  <c:v>3.5810205908683973E-2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974592"/>
        <c:axId val="146976128"/>
      </c:barChart>
      <c:catAx>
        <c:axId val="1469745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6976128"/>
        <c:crosses val="autoZero"/>
        <c:auto val="1"/>
        <c:lblAlgn val="ctr"/>
        <c:lblOffset val="100"/>
        <c:noMultiLvlLbl val="0"/>
      </c:catAx>
      <c:valAx>
        <c:axId val="146976128"/>
        <c:scaling>
          <c:orientation val="minMax"/>
        </c:scaling>
        <c:delete val="0"/>
        <c:axPos val="b"/>
        <c:majorGridlines/>
        <c:numFmt formatCode="###0%" sourceLinked="1"/>
        <c:majorTickMark val="out"/>
        <c:minorTickMark val="none"/>
        <c:tickLblPos val="nextTo"/>
        <c:crossAx val="146974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67322834645675E-2"/>
          <c:y val="4.3981481481481483E-2"/>
          <c:w val="0.56944444444444442"/>
          <c:h val="0.94907407407407407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Лист8!$I$5:$I$10</c:f>
              <c:strCache>
                <c:ptCount val="6"/>
                <c:pt idx="0">
                  <c:v>Раз в месяц и чаще</c:v>
                </c:pt>
                <c:pt idx="1">
                  <c:v>Несколько раз в год</c:v>
                </c:pt>
                <c:pt idx="2">
                  <c:v>Один раз в год</c:v>
                </c:pt>
                <c:pt idx="3">
                  <c:v>Реже одного раза в год</c:v>
                </c:pt>
                <c:pt idx="4">
                  <c:v>Никогда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Лист8!$J$5:$J$10</c:f>
              <c:numCache>
                <c:formatCode>0%</c:formatCode>
                <c:ptCount val="6"/>
                <c:pt idx="0">
                  <c:v>0.189</c:v>
                </c:pt>
                <c:pt idx="1">
                  <c:v>0.18</c:v>
                </c:pt>
                <c:pt idx="2">
                  <c:v>8.5999999999999993E-2</c:v>
                </c:pt>
                <c:pt idx="3">
                  <c:v>0.21199999999999999</c:v>
                </c:pt>
                <c:pt idx="4">
                  <c:v>0.26800000000000002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146544181977262E-2"/>
          <c:y val="3.4722222222222224E-2"/>
          <c:w val="0.56666666666666665"/>
          <c:h val="0.94444444444444442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Лист8!$C$29:$C$33</c:f>
              <c:strCache>
                <c:ptCount val="5"/>
                <c:pt idx="0">
                  <c:v>раз в месяц и чаще</c:v>
                </c:pt>
                <c:pt idx="1">
                  <c:v>несколько раз в год</c:v>
                </c:pt>
                <c:pt idx="2">
                  <c:v>реже, чем раз в год</c:v>
                </c:pt>
                <c:pt idx="3">
                  <c:v>никогда</c:v>
                </c:pt>
                <c:pt idx="4">
                  <c:v>затрудняюсь ответить </c:v>
                </c:pt>
              </c:strCache>
            </c:strRef>
          </c:cat>
          <c:val>
            <c:numRef>
              <c:f>Лист8!$D$29:$D$33</c:f>
              <c:numCache>
                <c:formatCode>0%</c:formatCode>
                <c:ptCount val="5"/>
                <c:pt idx="0">
                  <c:v>0.29499999999999998</c:v>
                </c:pt>
                <c:pt idx="1">
                  <c:v>0.26900000000000002</c:v>
                </c:pt>
                <c:pt idx="2">
                  <c:v>0.18173679498657117</c:v>
                </c:pt>
                <c:pt idx="3">
                  <c:v>0.20769919427036709</c:v>
                </c:pt>
                <c:pt idx="4">
                  <c:v>4.7448522829006266E-2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160721214196057"/>
          <c:y val="5.92253572470108E-2"/>
          <c:w val="0.33344128723040056"/>
          <c:h val="0.8028452172645086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религиозность!$B$5</c:f>
              <c:strCache>
                <c:ptCount val="1"/>
                <c:pt idx="0">
                  <c:v>Исповедуются и причащаются один раз в месяц и чаще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религиозность!$C$4:$G$4</c:f>
              <c:strCache>
                <c:ptCount val="5"/>
                <c:pt idx="0">
                  <c:v>В среднем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6+</c:v>
                </c:pt>
              </c:strCache>
            </c:strRef>
          </c:cat>
          <c:val>
            <c:numRef>
              <c:f>религиозность!$C$5:$G$5</c:f>
              <c:numCache>
                <c:formatCode>0%</c:formatCode>
                <c:ptCount val="5"/>
                <c:pt idx="0">
                  <c:v>0.189</c:v>
                </c:pt>
                <c:pt idx="1">
                  <c:v>0.124</c:v>
                </c:pt>
                <c:pt idx="2">
                  <c:v>0.26900000000000002</c:v>
                </c:pt>
                <c:pt idx="3">
                  <c:v>0.26</c:v>
                </c:pt>
                <c:pt idx="4">
                  <c:v>0.44400000000000001</c:v>
                </c:pt>
              </c:numCache>
            </c:numRef>
          </c:val>
        </c:ser>
        <c:ser>
          <c:idx val="1"/>
          <c:order val="1"/>
          <c:tx>
            <c:strRef>
              <c:f>религиозность!$B$6</c:f>
              <c:strCache>
                <c:ptCount val="1"/>
                <c:pt idx="0">
                  <c:v>Посещают службы один раз в месяц и чаще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религиозность!$C$4:$G$4</c:f>
              <c:strCache>
                <c:ptCount val="5"/>
                <c:pt idx="0">
                  <c:v>В среднем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6+</c:v>
                </c:pt>
              </c:strCache>
            </c:strRef>
          </c:cat>
          <c:val>
            <c:numRef>
              <c:f>религиозность!$C$6:$G$6</c:f>
              <c:numCache>
                <c:formatCode>0%</c:formatCode>
                <c:ptCount val="5"/>
                <c:pt idx="0">
                  <c:v>0.29499999999999998</c:v>
                </c:pt>
                <c:pt idx="1">
                  <c:v>0.217</c:v>
                </c:pt>
                <c:pt idx="2">
                  <c:v>0.378</c:v>
                </c:pt>
                <c:pt idx="3">
                  <c:v>0.36799999999999999</c:v>
                </c:pt>
                <c:pt idx="4">
                  <c:v>0.67100000000000004</c:v>
                </c:pt>
              </c:numCache>
            </c:numRef>
          </c:val>
        </c:ser>
        <c:ser>
          <c:idx val="2"/>
          <c:order val="2"/>
          <c:tx>
            <c:strRef>
              <c:f>религиозность!$B$7</c:f>
              <c:strCache>
                <c:ptCount val="1"/>
                <c:pt idx="0">
                  <c:v>Посещали службы раз в месяц и чаще в 12 лет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религиозность!$C$4:$G$4</c:f>
              <c:strCache>
                <c:ptCount val="5"/>
                <c:pt idx="0">
                  <c:v>В среднем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6+</c:v>
                </c:pt>
              </c:strCache>
            </c:strRef>
          </c:cat>
          <c:val>
            <c:numRef>
              <c:f>религиозность!$C$7:$G$7</c:f>
              <c:numCache>
                <c:formatCode>0%</c:formatCode>
                <c:ptCount val="5"/>
                <c:pt idx="0">
                  <c:v>0.1</c:v>
                </c:pt>
                <c:pt idx="1">
                  <c:v>9.5000000000000001E-2</c:v>
                </c:pt>
                <c:pt idx="2">
                  <c:v>7.4999999999999997E-2</c:v>
                </c:pt>
                <c:pt idx="3">
                  <c:v>8.5000000000000006E-2</c:v>
                </c:pt>
                <c:pt idx="4">
                  <c:v>0.224</c:v>
                </c:pt>
              </c:numCache>
            </c:numRef>
          </c:val>
        </c:ser>
        <c:ser>
          <c:idx val="3"/>
          <c:order val="3"/>
          <c:tx>
            <c:strRef>
              <c:f>религиозность!$B$8</c:f>
              <c:strCache>
                <c:ptCount val="1"/>
                <c:pt idx="0">
                  <c:v>Знают нескольких священнослужителей к которым могли бы обратиться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религиозность!$C$4:$G$4</c:f>
              <c:strCache>
                <c:ptCount val="5"/>
                <c:pt idx="0">
                  <c:v>В среднем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6+</c:v>
                </c:pt>
              </c:strCache>
            </c:strRef>
          </c:cat>
          <c:val>
            <c:numRef>
              <c:f>религиозность!$C$8:$G$8</c:f>
              <c:numCache>
                <c:formatCode>###0%</c:formatCode>
                <c:ptCount val="5"/>
                <c:pt idx="0">
                  <c:v>0.22649955237242614</c:v>
                </c:pt>
                <c:pt idx="1">
                  <c:v>0.16827586206896553</c:v>
                </c:pt>
                <c:pt idx="2">
                  <c:v>0.28855721393034828</c:v>
                </c:pt>
                <c:pt idx="3">
                  <c:v>0.27358490566037735</c:v>
                </c:pt>
                <c:pt idx="4">
                  <c:v>0.51764705882352946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722304"/>
        <c:axId val="154723840"/>
      </c:barChart>
      <c:catAx>
        <c:axId val="154722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4723840"/>
        <c:crosses val="autoZero"/>
        <c:auto val="1"/>
        <c:lblAlgn val="ctr"/>
        <c:lblOffset val="100"/>
        <c:noMultiLvlLbl val="0"/>
      </c:catAx>
      <c:valAx>
        <c:axId val="154723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47223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ценности!$D$7</c:f>
              <c:strCache>
                <c:ptCount val="1"/>
                <c:pt idx="0">
                  <c:v>Не согласны - "Если пара не счастлива в браке, развод вполне допустим".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ценности!$E$6:$H$6</c:f>
              <c:strCach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6+</c:v>
                </c:pt>
              </c:strCache>
            </c:strRef>
          </c:cat>
          <c:val>
            <c:numRef>
              <c:f>ценности!$E$7:$H$7</c:f>
              <c:numCache>
                <c:formatCode>0%</c:formatCode>
                <c:ptCount val="4"/>
                <c:pt idx="0">
                  <c:v>0.18099999999999999</c:v>
                </c:pt>
                <c:pt idx="1">
                  <c:v>0.30299999999999999</c:v>
                </c:pt>
                <c:pt idx="2">
                  <c:v>0.32100000000000001</c:v>
                </c:pt>
                <c:pt idx="3">
                  <c:v>0.44700000000000001</c:v>
                </c:pt>
              </c:numCache>
            </c:numRef>
          </c:val>
        </c:ser>
        <c:ser>
          <c:idx val="1"/>
          <c:order val="1"/>
          <c:tx>
            <c:strRef>
              <c:f>ценности!$D$8</c:f>
              <c:strCache>
                <c:ptCount val="1"/>
                <c:pt idx="0">
                  <c:v>Согласны - "Родители не должны планировать рождение детей. Нужно положиться на Бога".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ценности!$E$6:$H$6</c:f>
              <c:strCach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6+</c:v>
                </c:pt>
              </c:strCache>
            </c:strRef>
          </c:cat>
          <c:val>
            <c:numRef>
              <c:f>ценности!$E$8:$H$8</c:f>
              <c:numCache>
                <c:formatCode>0%</c:formatCode>
                <c:ptCount val="4"/>
                <c:pt idx="0">
                  <c:v>0.38500000000000001</c:v>
                </c:pt>
                <c:pt idx="1">
                  <c:v>0.50700000000000001</c:v>
                </c:pt>
                <c:pt idx="2">
                  <c:v>0.47199999999999998</c:v>
                </c:pt>
                <c:pt idx="3">
                  <c:v>0.8</c:v>
                </c:pt>
              </c:numCache>
            </c:numRef>
          </c:val>
        </c:ser>
        <c:ser>
          <c:idx val="2"/>
          <c:order val="2"/>
          <c:tx>
            <c:strRef>
              <c:f>ценности!$D$9</c:f>
              <c:strCache>
                <c:ptCount val="1"/>
                <c:pt idx="0">
                  <c:v>Не согласны - "Недопустимо рожать детей, если семья не имеет для этого достаточные материальные условия"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ценности!$E$6:$H$6</c:f>
              <c:strCach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6+</c:v>
                </c:pt>
              </c:strCache>
            </c:strRef>
          </c:cat>
          <c:val>
            <c:numRef>
              <c:f>ценности!$E$9:$H$9</c:f>
              <c:numCache>
                <c:formatCode>0%</c:formatCode>
                <c:ptCount val="4"/>
                <c:pt idx="0">
                  <c:v>0.53700000000000003</c:v>
                </c:pt>
                <c:pt idx="1">
                  <c:v>0.66200000000000003</c:v>
                </c:pt>
                <c:pt idx="2">
                  <c:v>0.57499999999999996</c:v>
                </c:pt>
                <c:pt idx="3">
                  <c:v>0.82399999999999995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901504"/>
        <c:axId val="154915584"/>
      </c:barChart>
      <c:catAx>
        <c:axId val="154901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4915584"/>
        <c:crosses val="autoZero"/>
        <c:auto val="1"/>
        <c:lblAlgn val="ctr"/>
        <c:lblOffset val="100"/>
        <c:noMultiLvlLbl val="0"/>
      </c:catAx>
      <c:valAx>
        <c:axId val="154915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490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39331575653914"/>
          <c:y val="0.21512664704896159"/>
          <c:w val="0.3380910892196925"/>
          <c:h val="0.6109901636788839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A3DC6-5367-4F49-8477-EB8AE9959370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FDF20-E272-6B48-9F51-AAA9E2AD6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04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855D0-040A-4C45-88ED-F05649B6B3F0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FE098-0364-6644-8ABD-FDD960535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16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6770-1D1C-0948-A195-CFA3913C4728}" type="datetime1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D-1856-1E43-A8D0-B18A90F0E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57D0-E59A-8245-8C13-429243ABC585}" type="datetime1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D-1856-1E43-A8D0-B18A90F0E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8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2F47-2EE2-504B-A412-C515E36E6567}" type="datetime1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D-1856-1E43-A8D0-B18A90F0E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70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4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F5EF-C118-AC44-B870-381840AB74A7}" type="datetime1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D-1856-1E43-A8D0-B18A90F0E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0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698F-3AF5-5B41-8B04-73BA92BC8A15}" type="datetime1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D-1856-1E43-A8D0-B18A90F0E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9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8FDB-7621-7B43-A6B2-551F2FF730E2}" type="datetime1">
              <a:rPr lang="ru-RU" smtClean="0"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D-1856-1E43-A8D0-B18A90F0E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3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F9FE-28AD-8244-8019-3BACCC37B88A}" type="datetime1">
              <a:rPr lang="ru-RU" smtClean="0"/>
              <a:t>28.05.2016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D-1856-1E43-A8D0-B18A90F0E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0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0183-C049-AF40-B7DE-8213CC9F300D}" type="datetime1">
              <a:rPr lang="ru-RU" smtClean="0"/>
              <a:t>28.05.2016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D-1856-1E43-A8D0-B18A90F0E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0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451F-88A9-6440-B1DF-E62D9CBC0F7F}" type="datetime1">
              <a:rPr lang="ru-RU" smtClean="0"/>
              <a:t>28.05.2016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D-1856-1E43-A8D0-B18A90F0E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4311-3657-CA42-8F28-8012710CC19A}" type="datetime1">
              <a:rPr lang="ru-RU" smtClean="0"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D-1856-1E43-A8D0-B18A90F0E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2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D30E-24C7-6945-904F-6833D222CC85}" type="datetime1">
              <a:rPr lang="ru-RU" smtClean="0"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D-1856-1E43-A8D0-B18A90F0E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4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B704-90A7-5F44-9359-36DD5014B5E1}" type="datetime1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3B6D-1856-1E43-A8D0-B18A90F0E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9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5800" y="2053651"/>
            <a:ext cx="52670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800000"/>
                </a:solidFill>
                <a:latin typeface="Georgia"/>
                <a:cs typeface="Georgia"/>
              </a:rPr>
              <a:t>Социальные сети и рождаемость: исследование факторов создания многодетной семьи </a:t>
            </a:r>
            <a:endParaRPr lang="ru-RU" sz="2500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950" y="3918360"/>
            <a:ext cx="64071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800000"/>
                </a:solidFill>
              </a:rPr>
              <a:t>При реализации проекта </a:t>
            </a:r>
            <a:r>
              <a:rPr lang="ru-RU" sz="1500" dirty="0" smtClean="0">
                <a:solidFill>
                  <a:srgbClr val="800000"/>
                </a:solidFill>
              </a:rPr>
              <a:t>используются </a:t>
            </a:r>
            <a:r>
              <a:rPr lang="ru-RU" sz="1500" dirty="0">
                <a:solidFill>
                  <a:srgbClr val="800000"/>
                </a:solidFill>
              </a:rPr>
              <a:t>средства государственной поддержки, </a:t>
            </a:r>
            <a:r>
              <a:rPr lang="ru-RU" sz="1500" dirty="0" smtClean="0">
                <a:solidFill>
                  <a:srgbClr val="800000"/>
                </a:solidFill>
              </a:rPr>
              <a:t>выделенные </a:t>
            </a:r>
            <a:r>
              <a:rPr lang="ru-RU" sz="1500" dirty="0">
                <a:solidFill>
                  <a:srgbClr val="800000"/>
                </a:solidFill>
              </a:rPr>
              <a:t>в качестве гранта в </a:t>
            </a:r>
            <a:r>
              <a:rPr lang="ru-RU" sz="1500" dirty="0" smtClean="0">
                <a:solidFill>
                  <a:srgbClr val="800000"/>
                </a:solidFill>
              </a:rPr>
              <a:t>соответствии </a:t>
            </a:r>
            <a:r>
              <a:rPr lang="ru-RU" sz="1500" dirty="0">
                <a:solidFill>
                  <a:srgbClr val="800000"/>
                </a:solidFill>
              </a:rPr>
              <a:t>с распоряжением </a:t>
            </a:r>
            <a:endParaRPr lang="en-US" sz="1500" dirty="0" smtClean="0">
              <a:solidFill>
                <a:srgbClr val="800000"/>
              </a:solidFill>
            </a:endParaRPr>
          </a:p>
          <a:p>
            <a:r>
              <a:rPr lang="ru-RU" sz="1500" dirty="0" smtClean="0">
                <a:solidFill>
                  <a:srgbClr val="800000"/>
                </a:solidFill>
              </a:rPr>
              <a:t>Президента </a:t>
            </a:r>
            <a:r>
              <a:rPr lang="ru-RU" sz="1500" dirty="0">
                <a:solidFill>
                  <a:srgbClr val="800000"/>
                </a:solidFill>
              </a:rPr>
              <a:t>Российской Федерации № 79-рп от 1 </a:t>
            </a:r>
            <a:r>
              <a:rPr lang="ru-RU" sz="1500" dirty="0" smtClean="0">
                <a:solidFill>
                  <a:srgbClr val="800000"/>
                </a:solidFill>
              </a:rPr>
              <a:t>апреля</a:t>
            </a:r>
            <a:r>
              <a:rPr lang="en-US" sz="1500" dirty="0" smtClean="0">
                <a:solidFill>
                  <a:srgbClr val="800000"/>
                </a:solidFill>
              </a:rPr>
              <a:t> </a:t>
            </a:r>
            <a:r>
              <a:rPr lang="ru-RU" sz="1500" dirty="0" smtClean="0">
                <a:solidFill>
                  <a:srgbClr val="800000"/>
                </a:solidFill>
              </a:rPr>
              <a:t>2015 </a:t>
            </a:r>
            <a:r>
              <a:rPr lang="ru-RU" sz="1500" dirty="0">
                <a:solidFill>
                  <a:srgbClr val="800000"/>
                </a:solidFill>
              </a:rPr>
              <a:t>г. </a:t>
            </a:r>
            <a:r>
              <a:rPr lang="ru-RU" sz="1500" dirty="0" smtClean="0">
                <a:solidFill>
                  <a:srgbClr val="800000"/>
                </a:solidFill>
              </a:rPr>
              <a:t>и</a:t>
            </a:r>
            <a:endParaRPr lang="en-US" sz="1500" dirty="0" smtClean="0">
              <a:solidFill>
                <a:srgbClr val="800000"/>
              </a:solidFill>
            </a:endParaRPr>
          </a:p>
          <a:p>
            <a:r>
              <a:rPr lang="ru-RU" sz="1500" dirty="0" smtClean="0">
                <a:solidFill>
                  <a:srgbClr val="800000"/>
                </a:solidFill>
              </a:rPr>
              <a:t>на </a:t>
            </a:r>
            <a:r>
              <a:rPr lang="ru-RU" sz="1500" dirty="0">
                <a:solidFill>
                  <a:srgbClr val="800000"/>
                </a:solidFill>
              </a:rPr>
              <a:t>основании конкурса, проведенного Фондом ИСЭПИ (Институт </a:t>
            </a:r>
            <a:r>
              <a:rPr lang="ru-RU" sz="1500" dirty="0" smtClean="0">
                <a:solidFill>
                  <a:srgbClr val="800000"/>
                </a:solidFill>
              </a:rPr>
              <a:t>социально</a:t>
            </a:r>
            <a:r>
              <a:rPr lang="en-US" sz="1500" dirty="0" smtClean="0">
                <a:solidFill>
                  <a:srgbClr val="800000"/>
                </a:solidFill>
              </a:rPr>
              <a:t>- </a:t>
            </a:r>
            <a:r>
              <a:rPr lang="ru-RU" sz="1500" dirty="0" smtClean="0">
                <a:solidFill>
                  <a:srgbClr val="800000"/>
                </a:solidFill>
              </a:rPr>
              <a:t>экономических </a:t>
            </a:r>
            <a:r>
              <a:rPr lang="ru-RU" sz="1500" dirty="0">
                <a:solidFill>
                  <a:srgbClr val="800000"/>
                </a:solidFill>
              </a:rPr>
              <a:t>и политических исследований</a:t>
            </a:r>
            <a:r>
              <a:rPr lang="ru-RU" sz="1500" dirty="0" smtClean="0">
                <a:solidFill>
                  <a:srgbClr val="800000"/>
                </a:solidFill>
              </a:rPr>
              <a:t>).</a:t>
            </a:r>
            <a:endParaRPr lang="ru-RU" sz="1500" dirty="0">
              <a:solidFill>
                <a:srgbClr val="800000"/>
              </a:solidFill>
            </a:endParaRPr>
          </a:p>
        </p:txBody>
      </p:sp>
      <p:pic>
        <p:nvPicPr>
          <p:cNvPr id="8" name="Изображение 7" descr="final full n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341829"/>
            <a:ext cx="3003065" cy="644830"/>
          </a:xfrm>
          <a:prstGeom prst="rect">
            <a:avLst/>
          </a:prstGeom>
        </p:spPr>
      </p:pic>
      <p:pic>
        <p:nvPicPr>
          <p:cNvPr id="10" name="Изображение 9" descr="univ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237359"/>
            <a:ext cx="736600" cy="711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5800" y="5490063"/>
            <a:ext cx="5575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33460D"/>
                </a:solidFill>
              </a:rPr>
              <a:t>Школа общественного действия </a:t>
            </a:r>
          </a:p>
          <a:p>
            <a:r>
              <a:rPr lang="ru-RU" sz="1500" dirty="0" smtClean="0">
                <a:solidFill>
                  <a:srgbClr val="33460D"/>
                </a:solidFill>
              </a:rPr>
              <a:t>«Технологии общественной поддержки многодетной семьи»</a:t>
            </a:r>
            <a:endParaRPr lang="ru-RU" sz="1500" dirty="0">
              <a:solidFill>
                <a:srgbClr val="3346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5800" y="6149013"/>
            <a:ext cx="1855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33460D"/>
                </a:solidFill>
              </a:rPr>
              <a:t>г. </a:t>
            </a:r>
            <a:r>
              <a:rPr lang="ru-RU" sz="1400" dirty="0" smtClean="0">
                <a:solidFill>
                  <a:srgbClr val="33460D"/>
                </a:solidFill>
              </a:rPr>
              <a:t>Курс, 29 мая 2016  г.</a:t>
            </a:r>
            <a:endParaRPr lang="ru-RU" sz="1400" dirty="0">
              <a:solidFill>
                <a:srgbClr val="33460D"/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cxnSpLocks noChangeAspect="1"/>
          </p:cNvCxnSpPr>
          <p:nvPr/>
        </p:nvCxnSpPr>
        <p:spPr>
          <a:xfrm>
            <a:off x="444500" y="5210486"/>
            <a:ext cx="8356600" cy="0"/>
          </a:xfrm>
          <a:prstGeom prst="line">
            <a:avLst/>
          </a:prstGeom>
          <a:ln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3582" y="5447730"/>
            <a:ext cx="182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460D"/>
                </a:solidFill>
                <a:cs typeface="Georgia"/>
              </a:rPr>
              <a:t>Иван </a:t>
            </a:r>
            <a:r>
              <a:rPr lang="ru-RU" dirty="0" err="1" smtClean="0">
                <a:solidFill>
                  <a:srgbClr val="33460D"/>
                </a:solidFill>
                <a:cs typeface="Georgia"/>
              </a:rPr>
              <a:t>Павлюткин</a:t>
            </a:r>
            <a:endParaRPr lang="ru-RU" dirty="0">
              <a:solidFill>
                <a:srgbClr val="33460D"/>
              </a:solidFill>
              <a:cs typeface="Georgia"/>
            </a:endParaRPr>
          </a:p>
        </p:txBody>
      </p:sp>
      <p:cxnSp>
        <p:nvCxnSpPr>
          <p:cNvPr id="15" name="Прямая соединительная линия 14"/>
          <p:cNvCxnSpPr>
            <a:cxnSpLocks noChangeAspect="1"/>
          </p:cNvCxnSpPr>
          <p:nvPr/>
        </p:nvCxnSpPr>
        <p:spPr>
          <a:xfrm>
            <a:off x="444500" y="1182293"/>
            <a:ext cx="8356600" cy="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Изображение 11" descr="grape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066349"/>
            <a:ext cx="1231900" cy="132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3582" y="5794028"/>
            <a:ext cx="1887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460D"/>
                </a:solidFill>
                <a:cs typeface="Georgia"/>
              </a:rPr>
              <a:t>euhominid@gmail.com</a:t>
            </a:r>
            <a:endParaRPr lang="ru-RU" sz="1400" dirty="0">
              <a:solidFill>
                <a:srgbClr val="33460D"/>
              </a:solidFill>
              <a:cs typeface="Georg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582" y="6132698"/>
            <a:ext cx="1269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33460D"/>
                </a:solidFill>
                <a:cs typeface="Georgia"/>
              </a:rPr>
              <a:t>socrel.pstgu.ru</a:t>
            </a:r>
            <a:endParaRPr lang="ru-RU" sz="1400" dirty="0">
              <a:solidFill>
                <a:srgbClr val="33460D"/>
              </a:solidFill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170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 noChangeAspect="1"/>
          </p:cNvCxnSpPr>
          <p:nvPr/>
        </p:nvCxnSpPr>
        <p:spPr>
          <a:xfrm>
            <a:off x="673920" y="6223383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7476" y="190595"/>
            <a:ext cx="784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33460D"/>
                </a:solidFill>
              </a:rPr>
              <a:t>Социальные сети и рождаемость: исследование факторов создания многодетной семьи</a:t>
            </a:r>
            <a:endParaRPr lang="ru-RU" sz="1200" i="1" dirty="0">
              <a:solidFill>
                <a:srgbClr val="33460D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 noChangeAspect="1"/>
          </p:cNvCxnSpPr>
          <p:nvPr/>
        </p:nvCxnSpPr>
        <p:spPr>
          <a:xfrm>
            <a:off x="730364" y="637745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3919" y="658921"/>
            <a:ext cx="57889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800000"/>
                </a:solidFill>
                <a:latin typeface="Georgia"/>
                <a:cs typeface="Georgia"/>
              </a:rPr>
              <a:t>Источники данных и анализ</a:t>
            </a:r>
            <a:endParaRPr lang="ru-RU" sz="2500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477" y="1153999"/>
            <a:ext cx="7902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Georgia"/>
              </a:rPr>
              <a:t>Исследование в больших городах (от 250 тыс. человек) с низкой долей многодетных семей.</a:t>
            </a:r>
          </a:p>
          <a:p>
            <a:endParaRPr lang="ru-RU" dirty="0">
              <a:cs typeface="Georgia"/>
            </a:endParaRPr>
          </a:p>
          <a:p>
            <a:r>
              <a:rPr lang="ru-RU" dirty="0" smtClean="0">
                <a:cs typeface="Georgia"/>
              </a:rPr>
              <a:t>Глубинные интервью (от 60 до 120 минут) и этнография: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cs typeface="Georgia"/>
              </a:rPr>
              <a:t>Москва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cs typeface="Georgia"/>
              </a:rPr>
              <a:t>Владимир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cs typeface="Georgia"/>
              </a:rPr>
              <a:t>Архангельск</a:t>
            </a:r>
          </a:p>
          <a:p>
            <a:r>
              <a:rPr lang="ru-RU" dirty="0" smtClean="0">
                <a:cs typeface="Georgia"/>
              </a:rPr>
              <a:t>Взято 53 интервью с многодетными семьями и лидерами инициатив.</a:t>
            </a:r>
          </a:p>
          <a:p>
            <a:endParaRPr lang="ru-RU" dirty="0">
              <a:cs typeface="Georgia"/>
            </a:endParaRPr>
          </a:p>
          <a:p>
            <a:r>
              <a:rPr lang="ru-RU" dirty="0" smtClean="0">
                <a:cs typeface="Georgia"/>
              </a:rPr>
              <a:t>Формализованный опрос родителей в многодетных семьях (опрос в паре) в трех федеральных округах (ЦФО, ДФО, СЗФО). Группа «Циркон»</a:t>
            </a:r>
            <a:endParaRPr lang="ru-RU" dirty="0">
              <a:cs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Georgia"/>
              </a:rPr>
              <a:t>Не менее трех детей в возрасте до 21 года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Georgia"/>
              </a:rPr>
              <a:t>Большие города (от 250 тыс., кроме Московской области)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Georgia"/>
              </a:rPr>
              <a:t>4 точки входа (телефонный рекрут, приходы, ассоциации, </a:t>
            </a:r>
            <a:r>
              <a:rPr lang="ru-RU" dirty="0" err="1" smtClean="0">
                <a:cs typeface="Georgia"/>
              </a:rPr>
              <a:t>соц.службы</a:t>
            </a:r>
            <a:r>
              <a:rPr lang="ru-RU" dirty="0" smtClean="0">
                <a:cs typeface="Georgia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Georgia"/>
              </a:rPr>
              <a:t>1147 респондентов, 500 семей в паре (муж и жена).</a:t>
            </a:r>
            <a:endParaRPr lang="ru-RU" dirty="0">
              <a:cs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Georgia"/>
              </a:rPr>
              <a:t>Высокий уровень заполняемости (открытые вопросы) </a:t>
            </a:r>
          </a:p>
          <a:p>
            <a:r>
              <a:rPr lang="ru-RU" dirty="0" smtClean="0">
                <a:cs typeface="Georgia"/>
              </a:rPr>
              <a:t>Структура анкеты: ценности, отношения, социальный капитал, религия, активность, структура семьи.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44871" y="6356350"/>
            <a:ext cx="375510" cy="365125"/>
          </a:xfrm>
        </p:spPr>
        <p:txBody>
          <a:bodyPr/>
          <a:lstStyle/>
          <a:p>
            <a:fld id="{63273B6D-1856-1E43-A8D0-B18A90F0E27C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Изображение 11" descr="grap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02" y="222621"/>
            <a:ext cx="265828" cy="2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 noChangeAspect="1"/>
          </p:cNvCxnSpPr>
          <p:nvPr/>
        </p:nvCxnSpPr>
        <p:spPr>
          <a:xfrm>
            <a:off x="673920" y="6223383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190595"/>
            <a:ext cx="784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33460D"/>
                </a:solidFill>
              </a:rPr>
              <a:t>Социальные сети и рождаемость: исследование факторов создания многодетной семьи</a:t>
            </a:r>
            <a:endParaRPr lang="ru-RU" sz="1200" i="1" dirty="0">
              <a:solidFill>
                <a:srgbClr val="33460D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 noChangeAspect="1"/>
          </p:cNvCxnSpPr>
          <p:nvPr/>
        </p:nvCxnSpPr>
        <p:spPr>
          <a:xfrm>
            <a:off x="730364" y="637745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30090" y="90567"/>
            <a:ext cx="57889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dirty="0" smtClean="0">
                <a:solidFill>
                  <a:srgbClr val="800000"/>
                </a:solidFill>
                <a:latin typeface="Georgia"/>
                <a:cs typeface="Georgia"/>
              </a:rPr>
              <a:t>Описание массива</a:t>
            </a:r>
            <a:endParaRPr lang="ru-RU" sz="2500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203" y="3343705"/>
            <a:ext cx="286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460D"/>
                </a:solidFill>
                <a:cs typeface="Georgia"/>
              </a:rPr>
              <a:t>Возрастные группы</a:t>
            </a:r>
            <a:endParaRPr lang="en-US" b="1" dirty="0" smtClean="0">
              <a:solidFill>
                <a:srgbClr val="33460D"/>
              </a:solidFill>
              <a:cs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894" y="6389161"/>
            <a:ext cx="6490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33460D"/>
                </a:solidFill>
              </a:rPr>
              <a:t>Источник данных: </a:t>
            </a:r>
            <a:r>
              <a:rPr lang="ru-RU" sz="1200" i="1" dirty="0" smtClean="0">
                <a:solidFill>
                  <a:srgbClr val="33460D"/>
                </a:solidFill>
              </a:rPr>
              <a:t>Всего 1147 респондентов</a:t>
            </a:r>
            <a:endParaRPr lang="ru-RU" sz="1200" i="1" dirty="0">
              <a:solidFill>
                <a:srgbClr val="33460D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44871" y="6356350"/>
            <a:ext cx="375509" cy="365125"/>
          </a:xfrm>
        </p:spPr>
        <p:txBody>
          <a:bodyPr/>
          <a:lstStyle/>
          <a:p>
            <a:fld id="{63273B6D-1856-1E43-A8D0-B18A90F0E27C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522942"/>
              </p:ext>
            </p:extLst>
          </p:nvPr>
        </p:nvGraphicFramePr>
        <p:xfrm>
          <a:off x="178470" y="887007"/>
          <a:ext cx="2993251" cy="260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500674"/>
              </p:ext>
            </p:extLst>
          </p:nvPr>
        </p:nvGraphicFramePr>
        <p:xfrm>
          <a:off x="181813" y="3653226"/>
          <a:ext cx="3245404" cy="252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6839" y="602545"/>
            <a:ext cx="197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460D"/>
                </a:solidFill>
                <a:cs typeface="Georgia"/>
              </a:rPr>
              <a:t>Количество детей</a:t>
            </a:r>
            <a:endParaRPr lang="en-US" b="1" dirty="0" smtClean="0">
              <a:solidFill>
                <a:srgbClr val="33460D"/>
              </a:solidFill>
              <a:cs typeface="Georgia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621794"/>
              </p:ext>
            </p:extLst>
          </p:nvPr>
        </p:nvGraphicFramePr>
        <p:xfrm>
          <a:off x="4296202" y="881165"/>
          <a:ext cx="3848669" cy="241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68928" y="640631"/>
            <a:ext cx="197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460D"/>
                </a:solidFill>
                <a:cs typeface="Georgia"/>
              </a:rPr>
              <a:t>Образование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59697"/>
              </p:ext>
            </p:extLst>
          </p:nvPr>
        </p:nvGraphicFramePr>
        <p:xfrm>
          <a:off x="3193578" y="3140678"/>
          <a:ext cx="5746892" cy="336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596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 noChangeAspect="1"/>
          </p:cNvCxnSpPr>
          <p:nvPr/>
        </p:nvCxnSpPr>
        <p:spPr>
          <a:xfrm>
            <a:off x="673920" y="6223383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190595"/>
            <a:ext cx="784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33460D"/>
                </a:solidFill>
              </a:rPr>
              <a:t>Социальные сети и рождаемость: исследование факторов создания многодетной семьи</a:t>
            </a:r>
            <a:endParaRPr lang="ru-RU" sz="1200" i="1" dirty="0">
              <a:solidFill>
                <a:srgbClr val="33460D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 noChangeAspect="1"/>
          </p:cNvCxnSpPr>
          <p:nvPr/>
        </p:nvCxnSpPr>
        <p:spPr>
          <a:xfrm>
            <a:off x="730364" y="637745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30090" y="90567"/>
            <a:ext cx="57889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dirty="0" smtClean="0">
                <a:solidFill>
                  <a:srgbClr val="800000"/>
                </a:solidFill>
                <a:latin typeface="Georgia"/>
                <a:cs typeface="Georgia"/>
              </a:rPr>
              <a:t>Религиозность </a:t>
            </a:r>
            <a:endParaRPr lang="ru-RU" sz="2500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894" y="6389161"/>
            <a:ext cx="6490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33460D"/>
                </a:solidFill>
              </a:rPr>
              <a:t>Источник данных: </a:t>
            </a:r>
            <a:r>
              <a:rPr lang="ru-RU" sz="1200" i="1" dirty="0" smtClean="0">
                <a:solidFill>
                  <a:srgbClr val="33460D"/>
                </a:solidFill>
              </a:rPr>
              <a:t>Всего 1147 респондентов</a:t>
            </a:r>
            <a:endParaRPr lang="ru-RU" sz="1200" i="1" dirty="0">
              <a:solidFill>
                <a:srgbClr val="33460D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44871" y="6356350"/>
            <a:ext cx="375509" cy="365125"/>
          </a:xfrm>
        </p:spPr>
        <p:txBody>
          <a:bodyPr/>
          <a:lstStyle/>
          <a:p>
            <a:fld id="{63273B6D-1856-1E43-A8D0-B18A90F0E27C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839" y="602545"/>
            <a:ext cx="243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460D"/>
                </a:solidFill>
                <a:cs typeface="Georgia"/>
              </a:rPr>
              <a:t>Участие в службах</a:t>
            </a:r>
            <a:endParaRPr lang="en-US" b="1" dirty="0" smtClean="0">
              <a:solidFill>
                <a:srgbClr val="33460D"/>
              </a:solidFill>
              <a:cs typeface="Georg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3606" y="643517"/>
            <a:ext cx="2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460D"/>
                </a:solidFill>
                <a:cs typeface="Georgia"/>
              </a:rPr>
              <a:t>Исповедь и причастие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724260"/>
              </p:ext>
            </p:extLst>
          </p:nvPr>
        </p:nvGraphicFramePr>
        <p:xfrm>
          <a:off x="4381500" y="971878"/>
          <a:ext cx="4564172" cy="278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956356"/>
              </p:ext>
            </p:extLst>
          </p:nvPr>
        </p:nvGraphicFramePr>
        <p:xfrm>
          <a:off x="0" y="1012849"/>
          <a:ext cx="4381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42080"/>
              </p:ext>
            </p:extLst>
          </p:nvPr>
        </p:nvGraphicFramePr>
        <p:xfrm>
          <a:off x="1625442" y="3684104"/>
          <a:ext cx="4449711" cy="2651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6292"/>
                <a:gridCol w="463419"/>
              </a:tblGrid>
              <a:tr h="52673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800" b="1" kern="1200" dirty="0">
                          <a:solidFill>
                            <a:srgbClr val="33460D"/>
                          </a:solidFill>
                          <a:latin typeface="+mn-lt"/>
                          <a:ea typeface="+mn-ea"/>
                          <a:cs typeface="Georgia"/>
                        </a:rPr>
                        <a:t>К какому вероисповеданию себя относите?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православие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 smtClean="0">
                          <a:effectLst/>
                        </a:rPr>
                        <a:t>83%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4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протестантизм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 smtClean="0">
                          <a:effectLst/>
                        </a:rPr>
                        <a:t>7%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4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ислам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 smtClean="0">
                          <a:effectLst/>
                        </a:rPr>
                        <a:t>1%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4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католицизм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effectLst/>
                        </a:rPr>
                        <a:t>,5%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4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иудаизм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effectLst/>
                        </a:rPr>
                        <a:t>,1%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65701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другое вероисповедание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effectLst/>
                        </a:rPr>
                        <a:t>,9%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4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убеждённый атеист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>
                          <a:effectLst/>
                        </a:rPr>
                        <a:t>,4%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9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не отношу себя ни к какому вероисповеданию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u="none" strike="noStrike" dirty="0" smtClean="0">
                          <a:effectLst/>
                        </a:rPr>
                        <a:t>6%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 noChangeAspect="1"/>
          </p:cNvCxnSpPr>
          <p:nvPr/>
        </p:nvCxnSpPr>
        <p:spPr>
          <a:xfrm>
            <a:off x="673920" y="6223383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7476" y="190595"/>
            <a:ext cx="784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33460D"/>
                </a:solidFill>
              </a:rPr>
              <a:t>Социальные сети и рождаемость: исследование факторов создания многодетной семьи</a:t>
            </a:r>
            <a:endParaRPr lang="ru-RU" sz="1200" i="1" dirty="0">
              <a:solidFill>
                <a:srgbClr val="33460D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 noChangeAspect="1"/>
          </p:cNvCxnSpPr>
          <p:nvPr/>
        </p:nvCxnSpPr>
        <p:spPr>
          <a:xfrm>
            <a:off x="730364" y="637745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09221" y="859734"/>
            <a:ext cx="691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Georgia"/>
                <a:cs typeface="Georgia"/>
              </a:rPr>
              <a:t>Связь религиозности и количества детей в семье  </a:t>
            </a:r>
            <a:endParaRPr lang="ru-RU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44871" y="6356350"/>
            <a:ext cx="480514" cy="365125"/>
          </a:xfrm>
        </p:spPr>
        <p:txBody>
          <a:bodyPr/>
          <a:lstStyle/>
          <a:p>
            <a:fld id="{63273B6D-1856-1E43-A8D0-B18A90F0E27C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t>13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Изображение 11" descr="grap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02" y="222621"/>
            <a:ext cx="265828" cy="282103"/>
          </a:xfrm>
          <a:prstGeom prst="rect">
            <a:avLst/>
          </a:prstGeom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719997"/>
              </p:ext>
            </p:extLst>
          </p:nvPr>
        </p:nvGraphicFramePr>
        <p:xfrm>
          <a:off x="504966" y="1337481"/>
          <a:ext cx="7855649" cy="488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97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 noChangeAspect="1"/>
          </p:cNvCxnSpPr>
          <p:nvPr/>
        </p:nvCxnSpPr>
        <p:spPr>
          <a:xfrm>
            <a:off x="673920" y="6223383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7476" y="190595"/>
            <a:ext cx="784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33460D"/>
                </a:solidFill>
              </a:rPr>
              <a:t>Социальные сети и рождаемость: исследование факторов создания многодетной семьи</a:t>
            </a:r>
            <a:endParaRPr lang="ru-RU" sz="1200" i="1" dirty="0">
              <a:solidFill>
                <a:srgbClr val="33460D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 noChangeAspect="1"/>
          </p:cNvCxnSpPr>
          <p:nvPr/>
        </p:nvCxnSpPr>
        <p:spPr>
          <a:xfrm>
            <a:off x="730364" y="637745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7477" y="675068"/>
            <a:ext cx="761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Georgia"/>
                <a:cs typeface="Georgia"/>
              </a:rPr>
              <a:t>Связь ценностей семьи и количества детей в семье  </a:t>
            </a:r>
            <a:endParaRPr lang="ru-RU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44871" y="6356350"/>
            <a:ext cx="480514" cy="365125"/>
          </a:xfrm>
        </p:spPr>
        <p:txBody>
          <a:bodyPr/>
          <a:lstStyle/>
          <a:p>
            <a:fld id="{63273B6D-1856-1E43-A8D0-B18A90F0E27C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t>14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Изображение 11" descr="grap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02" y="222621"/>
            <a:ext cx="265828" cy="282103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99045"/>
              </p:ext>
            </p:extLst>
          </p:nvPr>
        </p:nvGraphicFramePr>
        <p:xfrm>
          <a:off x="617477" y="1187355"/>
          <a:ext cx="8007907" cy="492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0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 noChangeAspect="1"/>
          </p:cNvCxnSpPr>
          <p:nvPr/>
        </p:nvCxnSpPr>
        <p:spPr>
          <a:xfrm>
            <a:off x="673920" y="6223383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7476" y="190595"/>
            <a:ext cx="784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33460D"/>
                </a:solidFill>
              </a:rPr>
              <a:t>Социальные сети и рождаемость: исследование факторов создания многодетной семьи</a:t>
            </a:r>
            <a:endParaRPr lang="ru-RU" sz="1200" i="1" dirty="0">
              <a:solidFill>
                <a:srgbClr val="33460D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 noChangeAspect="1"/>
          </p:cNvCxnSpPr>
          <p:nvPr/>
        </p:nvCxnSpPr>
        <p:spPr>
          <a:xfrm>
            <a:off x="730364" y="637745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3900" y="859734"/>
            <a:ext cx="869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Georgia"/>
                <a:cs typeface="Georgia"/>
              </a:rPr>
              <a:t>Социальное окружение и количество детей в семье  </a:t>
            </a:r>
            <a:endParaRPr lang="ru-RU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44871" y="6356350"/>
            <a:ext cx="480514" cy="365125"/>
          </a:xfrm>
        </p:spPr>
        <p:txBody>
          <a:bodyPr/>
          <a:lstStyle/>
          <a:p>
            <a:fld id="{63273B6D-1856-1E43-A8D0-B18A90F0E27C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t>15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Изображение 11" descr="grap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02" y="222621"/>
            <a:ext cx="265828" cy="282103"/>
          </a:xfrm>
          <a:prstGeom prst="rect">
            <a:avLst/>
          </a:prstGeom>
        </p:spPr>
      </p:pic>
      <p:pic>
        <p:nvPicPr>
          <p:cNvPr id="11" name="Picture 3" descr="C:\Users\prutskova.e\Desktop\ЛПруцкова\ПСТГУ\Конференции\Семинар Синелиной\NETWORK\Асм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251" y="4953118"/>
            <a:ext cx="2231020" cy="190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452408"/>
              </p:ext>
            </p:extLst>
          </p:nvPr>
        </p:nvGraphicFramePr>
        <p:xfrm>
          <a:off x="1132763" y="1828800"/>
          <a:ext cx="6469039" cy="412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83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 noChangeAspect="1"/>
          </p:cNvCxnSpPr>
          <p:nvPr/>
        </p:nvCxnSpPr>
        <p:spPr>
          <a:xfrm>
            <a:off x="673920" y="6223383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7476" y="190595"/>
            <a:ext cx="784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33460D"/>
                </a:solidFill>
              </a:rPr>
              <a:t>Социальные сети и рождаемость: исследование факторов создания многодетной семьи</a:t>
            </a:r>
            <a:endParaRPr lang="ru-RU" sz="1200" i="1" dirty="0">
              <a:solidFill>
                <a:srgbClr val="33460D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 noChangeAspect="1"/>
          </p:cNvCxnSpPr>
          <p:nvPr/>
        </p:nvCxnSpPr>
        <p:spPr>
          <a:xfrm>
            <a:off x="730364" y="637745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3900" y="859734"/>
            <a:ext cx="869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Georgia"/>
                <a:cs typeface="Georgia"/>
              </a:rPr>
              <a:t>Связь совместной деятельности с другими семьями и количества детей в семье  </a:t>
            </a:r>
            <a:endParaRPr lang="ru-RU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44871" y="6356350"/>
            <a:ext cx="480514" cy="365125"/>
          </a:xfrm>
        </p:spPr>
        <p:txBody>
          <a:bodyPr/>
          <a:lstStyle/>
          <a:p>
            <a:fld id="{63273B6D-1856-1E43-A8D0-B18A90F0E27C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t>16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Изображение 11" descr="grap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02" y="222621"/>
            <a:ext cx="265828" cy="282103"/>
          </a:xfrm>
          <a:prstGeom prst="rect">
            <a:avLst/>
          </a:prstGeom>
        </p:spPr>
      </p:pic>
      <p:pic>
        <p:nvPicPr>
          <p:cNvPr id="11" name="Picture 3" descr="C:\Users\prutskova.e\Desktop\ЛПруцкова\ПСТГУ\Конференции\Семинар Синелиной\NETWORK\Асм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80" y="1229066"/>
            <a:ext cx="2231020" cy="190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37422"/>
              </p:ext>
            </p:extLst>
          </p:nvPr>
        </p:nvGraphicFramePr>
        <p:xfrm>
          <a:off x="1435840" y="1897040"/>
          <a:ext cx="6209731" cy="397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09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 noChangeAspect="1"/>
          </p:cNvCxnSpPr>
          <p:nvPr/>
        </p:nvCxnSpPr>
        <p:spPr>
          <a:xfrm>
            <a:off x="673920" y="6223383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7476" y="190595"/>
            <a:ext cx="784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33460D"/>
                </a:solidFill>
              </a:rPr>
              <a:t>Социальные сети и рождаемость: исследование факторов создания многодетной семьи</a:t>
            </a:r>
            <a:endParaRPr lang="ru-RU" sz="1200" i="1" dirty="0">
              <a:solidFill>
                <a:srgbClr val="33460D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 noChangeAspect="1"/>
          </p:cNvCxnSpPr>
          <p:nvPr/>
        </p:nvCxnSpPr>
        <p:spPr>
          <a:xfrm>
            <a:off x="730364" y="637745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1412" y="859734"/>
            <a:ext cx="735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Georgia"/>
                <a:cs typeface="Georgia"/>
              </a:rPr>
              <a:t>Связь социальной активности и количества детей в семье  </a:t>
            </a:r>
            <a:endParaRPr lang="ru-RU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44871" y="6356350"/>
            <a:ext cx="480514" cy="365125"/>
          </a:xfrm>
        </p:spPr>
        <p:txBody>
          <a:bodyPr/>
          <a:lstStyle/>
          <a:p>
            <a:fld id="{63273B6D-1856-1E43-A8D0-B18A90F0E27C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t>17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Изображение 11" descr="grap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02" y="222621"/>
            <a:ext cx="265828" cy="282103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07231"/>
              </p:ext>
            </p:extLst>
          </p:nvPr>
        </p:nvGraphicFramePr>
        <p:xfrm>
          <a:off x="950629" y="1746916"/>
          <a:ext cx="7017268" cy="4227867"/>
        </p:xfrm>
        <a:graphic>
          <a:graphicData uri="http://schemas.openxmlformats.org/drawingml/2006/table">
            <a:tbl>
              <a:tblPr/>
              <a:tblGrid>
                <a:gridCol w="3462348"/>
                <a:gridCol w="888730"/>
                <a:gridCol w="888730"/>
                <a:gridCol w="888730"/>
                <a:gridCol w="888730"/>
              </a:tblGrid>
              <a:tr h="6170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ahoma"/>
                        </a:rPr>
                        <a:t>Участие в деятельности некоммерческих организаций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ahoma"/>
                        </a:rPr>
                        <a:t>6+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45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Семейные клубы, семейные детские сады и т.п.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0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Социально-ориентированные НКО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0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Не принимаю участие в деятельности организаций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7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Участие в деятельности организаций в месте с членами семьи (% от участвующих)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0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Да, руковожу, координирую деятельность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/>
                        </a:rPr>
                        <a:t>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9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916" y="2154531"/>
            <a:ext cx="582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  <a:latin typeface="Georgia"/>
                <a:cs typeface="Georgia"/>
              </a:rPr>
              <a:t>Что все это значит? </a:t>
            </a:r>
          </a:p>
        </p:txBody>
      </p:sp>
      <p:cxnSp>
        <p:nvCxnSpPr>
          <p:cNvPr id="18" name="Прямая соединительная линия 17"/>
          <p:cNvCxnSpPr>
            <a:cxnSpLocks noChangeAspect="1"/>
          </p:cNvCxnSpPr>
          <p:nvPr/>
        </p:nvCxnSpPr>
        <p:spPr>
          <a:xfrm>
            <a:off x="2973916" y="0"/>
            <a:ext cx="0" cy="3765359"/>
          </a:xfrm>
          <a:prstGeom prst="line">
            <a:avLst/>
          </a:prstGeom>
          <a:ln>
            <a:solidFill>
              <a:srgbClr val="7584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Изображение 15" descr="grap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8" y="2640466"/>
            <a:ext cx="1049179" cy="11248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85648" y="2908773"/>
            <a:ext cx="2074459" cy="5882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Большая семья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73916" y="4244454"/>
            <a:ext cx="1857391" cy="532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Социальное окружение/сети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87152" y="4244454"/>
            <a:ext cx="1869744" cy="532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Ценности/этика</a:t>
            </a:r>
            <a:endParaRPr lang="ru-RU" dirty="0"/>
          </a:p>
        </p:txBody>
      </p:sp>
      <p:sp>
        <p:nvSpPr>
          <p:cNvPr id="24" name="Выгнутая вниз стрелка 23"/>
          <p:cNvSpPr/>
          <p:nvPr/>
        </p:nvSpPr>
        <p:spPr>
          <a:xfrm>
            <a:off x="4490113" y="4913194"/>
            <a:ext cx="2402006" cy="58685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 rot="13716790">
            <a:off x="6806553" y="3102779"/>
            <a:ext cx="1592976" cy="655093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 rot="7673202">
            <a:off x="2917337" y="3210096"/>
            <a:ext cx="1592976" cy="655093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 noChangeAspect="1"/>
          </p:cNvCxnSpPr>
          <p:nvPr/>
        </p:nvCxnSpPr>
        <p:spPr>
          <a:xfrm>
            <a:off x="673920" y="6223383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7476" y="190595"/>
            <a:ext cx="784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33460D"/>
                </a:solidFill>
              </a:rPr>
              <a:t>Социальные сети и рождаемость: исследование факторов создания многодетной семьи</a:t>
            </a:r>
            <a:endParaRPr lang="ru-RU" sz="1200" i="1" dirty="0">
              <a:solidFill>
                <a:srgbClr val="33460D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 noChangeAspect="1"/>
          </p:cNvCxnSpPr>
          <p:nvPr/>
        </p:nvCxnSpPr>
        <p:spPr>
          <a:xfrm>
            <a:off x="730364" y="637745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3900" y="675068"/>
            <a:ext cx="869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Georgia"/>
                <a:cs typeface="Georgia"/>
              </a:rPr>
              <a:t>Пример: Составные семьи и православный приход (г. Архангельск)</a:t>
            </a:r>
            <a:endParaRPr lang="ru-RU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899" y="1188500"/>
            <a:ext cx="85143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cs typeface="Georgia"/>
              </a:rPr>
              <a:t>1993 год. – 1-2 многодетных семьи</a:t>
            </a:r>
          </a:p>
          <a:p>
            <a:r>
              <a:rPr lang="ru-RU" sz="1500" dirty="0" smtClean="0">
                <a:cs typeface="Georgia"/>
              </a:rPr>
              <a:t>2016 год. – около 60-70 многодетных семей (активно последние 10 лет)</a:t>
            </a:r>
          </a:p>
          <a:p>
            <a:r>
              <a:rPr lang="ru-RU" sz="1500" dirty="0">
                <a:cs typeface="Georgia"/>
              </a:rPr>
              <a:t>Сегодня возникает все больше молодых многодетных семей (дети прихожан)</a:t>
            </a:r>
          </a:p>
          <a:p>
            <a:r>
              <a:rPr lang="ru-RU" sz="1500" dirty="0" smtClean="0">
                <a:cs typeface="Georgia"/>
              </a:rPr>
              <a:t>Предпосылки: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Georgia"/>
              </a:rPr>
              <a:t>Реконструкция храма и создание прихода с нуля;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Georgia"/>
              </a:rPr>
              <a:t>Большинство прихожан пришли в Церковь в зрелом возрасте и в браке;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Georgia"/>
              </a:rPr>
              <a:t>Прихожане с разным социально-экономическим положением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Georgia"/>
              </a:rPr>
              <a:t>В родительских семьях многодетных не было (возникали конфликты с родителями);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Georgia"/>
              </a:rPr>
              <a:t>Роль священника (светское образование, идея общины, своя семья)</a:t>
            </a:r>
          </a:p>
          <a:p>
            <a:endParaRPr lang="ru-RU" sz="1500" dirty="0" smtClean="0">
              <a:cs typeface="Georgia"/>
            </a:endParaRPr>
          </a:p>
          <a:p>
            <a:r>
              <a:rPr lang="ru-RU" sz="1500" dirty="0" smtClean="0">
                <a:cs typeface="Georgia"/>
              </a:rPr>
              <a:t>Генезис социальных форм поддержки семьи как результат развития отношений между  прихожанами и не прихожанами занятыми в разных сферах. «Община </a:t>
            </a:r>
            <a:r>
              <a:rPr lang="ru-RU" sz="1500" dirty="0">
                <a:cs typeface="Georgia"/>
              </a:rPr>
              <a:t>– это общение</a:t>
            </a:r>
            <a:r>
              <a:rPr lang="ru-RU" sz="1500" dirty="0" smtClean="0">
                <a:cs typeface="Georgia"/>
              </a:rPr>
              <a:t>…»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Georgia"/>
              </a:rPr>
              <a:t>Институт </a:t>
            </a:r>
            <a:r>
              <a:rPr lang="ru-RU" sz="1500" dirty="0">
                <a:cs typeface="Georgia"/>
              </a:rPr>
              <a:t>крестных </a:t>
            </a:r>
            <a:r>
              <a:rPr lang="ru-RU" sz="1500" dirty="0" smtClean="0">
                <a:cs typeface="Georgia"/>
              </a:rPr>
              <a:t>родителей (гости, подарки, праздники, походы) </a:t>
            </a:r>
            <a:endParaRPr lang="ru-RU" sz="1500" dirty="0">
              <a:cs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Georgia"/>
              </a:rPr>
              <a:t>Образцовые </a:t>
            </a:r>
            <a:r>
              <a:rPr lang="ru-RU" sz="1500" dirty="0">
                <a:cs typeface="Georgia"/>
              </a:rPr>
              <a:t>семьи (заражение </a:t>
            </a:r>
            <a:r>
              <a:rPr lang="ru-RU" sz="1500" dirty="0" smtClean="0">
                <a:cs typeface="Georgia"/>
              </a:rPr>
              <a:t>идеей счастливой семьи семьей, моральная среда)</a:t>
            </a:r>
            <a:endParaRPr lang="ru-RU" sz="1500" dirty="0">
              <a:cs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Georgia"/>
              </a:rPr>
              <a:t>Широкий </a:t>
            </a:r>
            <a:r>
              <a:rPr lang="ru-RU" sz="1500" dirty="0" err="1" smtClean="0">
                <a:cs typeface="Georgia"/>
              </a:rPr>
              <a:t>дарообмен</a:t>
            </a:r>
            <a:r>
              <a:rPr lang="ru-RU" sz="1500" dirty="0" smtClean="0">
                <a:cs typeface="Georgia"/>
              </a:rPr>
              <a:t> </a:t>
            </a:r>
            <a:r>
              <a:rPr lang="ru-RU" sz="1500" dirty="0">
                <a:cs typeface="Georgia"/>
              </a:rPr>
              <a:t>(коляски, стройматериалы, одежда, памперсы, деньги, </a:t>
            </a:r>
            <a:r>
              <a:rPr lang="ru-RU" sz="1500" dirty="0" smtClean="0">
                <a:cs typeface="Georgia"/>
              </a:rPr>
              <a:t>жилье, </a:t>
            </a:r>
            <a:r>
              <a:rPr lang="ru-RU" sz="1500" dirty="0" err="1" smtClean="0">
                <a:cs typeface="Georgia"/>
              </a:rPr>
              <a:t>смски</a:t>
            </a:r>
            <a:r>
              <a:rPr lang="ru-RU" sz="1500" dirty="0" smtClean="0">
                <a:cs typeface="Georgia"/>
              </a:rPr>
              <a:t> </a:t>
            </a:r>
            <a:r>
              <a:rPr lang="ru-RU" sz="1500" dirty="0">
                <a:cs typeface="Georgia"/>
              </a:rPr>
              <a:t>и т.п.)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Georgia"/>
              </a:rPr>
              <a:t>Воскресная школа, Центр детского творчества, </a:t>
            </a:r>
            <a:r>
              <a:rPr lang="ru-RU" sz="1500" dirty="0" err="1" smtClean="0">
                <a:cs typeface="Georgia"/>
              </a:rPr>
              <a:t>Сестричество</a:t>
            </a:r>
            <a:r>
              <a:rPr lang="ru-RU" sz="1500" dirty="0" smtClean="0">
                <a:cs typeface="Georgia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Georgia"/>
              </a:rPr>
              <a:t>Спортивные соревнования, Музыкальные группы </a:t>
            </a:r>
          </a:p>
          <a:p>
            <a:endParaRPr lang="ru-RU" sz="1500" dirty="0" smtClean="0">
              <a:cs typeface="Georgia"/>
            </a:endParaRPr>
          </a:p>
          <a:p>
            <a:r>
              <a:rPr lang="ru-RU" sz="1500" dirty="0" smtClean="0">
                <a:cs typeface="Georgia"/>
              </a:rPr>
              <a:t>Текущие проблемы роста: 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cs typeface="Georgia"/>
              </a:rPr>
              <a:t>Не хватает ответственных лидеров на приходе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cs typeface="Georgia"/>
              </a:rPr>
              <a:t>Не хватает молодых священников 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cs typeface="Georgia"/>
              </a:rPr>
              <a:t>Отсутствие на региональном уровне форм и механизмов поддержки местных инициатив (инфраструктура, материальное обеспечение, трансфер)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cs typeface="Georgia"/>
              </a:rPr>
              <a:t>Отсутствие на региональном уровне поддержки семейных форм воспитания детей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44871" y="6356350"/>
            <a:ext cx="480514" cy="365125"/>
          </a:xfrm>
        </p:spPr>
        <p:txBody>
          <a:bodyPr/>
          <a:lstStyle/>
          <a:p>
            <a:fld id="{63273B6D-1856-1E43-A8D0-B18A90F0E27C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t>19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Изображение 11" descr="grap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02" y="222621"/>
            <a:ext cx="265828" cy="282103"/>
          </a:xfrm>
          <a:prstGeom prst="rect">
            <a:avLst/>
          </a:prstGeom>
        </p:spPr>
      </p:pic>
      <p:pic>
        <p:nvPicPr>
          <p:cNvPr id="11" name="Picture 3" descr="C:\Users\prutskova.e\Desktop\ЛПруцкова\ПСТГУ\Конференции\Семинар Синелиной\NETWORK\Асм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80" y="1288694"/>
            <a:ext cx="2231020" cy="190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4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916" y="864847"/>
            <a:ext cx="5934557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  <a:latin typeface="Georgia"/>
                <a:cs typeface="Georgia"/>
              </a:rPr>
              <a:t>Социальные науки </a:t>
            </a:r>
            <a:r>
              <a:rPr lang="en-US" sz="2400" dirty="0" smtClean="0">
                <a:solidFill>
                  <a:srgbClr val="800000"/>
                </a:solidFill>
                <a:latin typeface="Georgia"/>
                <a:cs typeface="Georgia"/>
              </a:rPr>
              <a:t>vs.</a:t>
            </a:r>
            <a:r>
              <a:rPr lang="ru-RU" sz="2400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ru-RU" sz="2400" dirty="0">
                <a:solidFill>
                  <a:srgbClr val="800000"/>
                </a:solidFill>
                <a:latin typeface="Georgia"/>
                <a:cs typeface="Georgia"/>
              </a:rPr>
              <a:t>Р</a:t>
            </a:r>
            <a:r>
              <a:rPr lang="ru-RU" sz="2400" dirty="0" smtClean="0">
                <a:solidFill>
                  <a:srgbClr val="800000"/>
                </a:solidFill>
                <a:latin typeface="Georgia"/>
                <a:cs typeface="Georgia"/>
              </a:rPr>
              <a:t>еальность семьи</a:t>
            </a:r>
            <a:endParaRPr lang="ru-RU" sz="2500" dirty="0" smtClean="0">
              <a:solidFill>
                <a:srgbClr val="800000"/>
              </a:solidFill>
              <a:latin typeface="Georgia"/>
              <a:cs typeface="Georgia"/>
            </a:endParaRPr>
          </a:p>
          <a:p>
            <a:endParaRPr lang="ru-RU" sz="2500" dirty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sz="2000" dirty="0" smtClean="0">
                <a:solidFill>
                  <a:srgbClr val="800000"/>
                </a:solidFill>
                <a:latin typeface="Georgia"/>
                <a:cs typeface="Georgia"/>
              </a:rPr>
              <a:t>На уровне целого общества сегодня не сложно объяснить - почему люди не рожают детей и разводятся, но почти невозможно объяснить почему случается много рождений и создаются крепкие семьи.</a:t>
            </a:r>
          </a:p>
          <a:p>
            <a:endParaRPr lang="ru-RU" sz="2500" dirty="0" smtClean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sz="2000" dirty="0" smtClean="0">
                <a:solidFill>
                  <a:srgbClr val="800000"/>
                </a:solidFill>
                <a:latin typeface="Georgia"/>
                <a:cs typeface="Georgia"/>
              </a:rPr>
              <a:t>Эмпирически показано, что большая </a:t>
            </a:r>
            <a:r>
              <a:rPr lang="ru-RU" sz="2000" dirty="0">
                <a:solidFill>
                  <a:srgbClr val="800000"/>
                </a:solidFill>
                <a:latin typeface="Georgia"/>
                <a:cs typeface="Georgia"/>
              </a:rPr>
              <a:t>семья – </a:t>
            </a:r>
            <a:r>
              <a:rPr lang="ru-RU" sz="2000" dirty="0" smtClean="0">
                <a:solidFill>
                  <a:srgbClr val="800000"/>
                </a:solidFill>
                <a:latin typeface="Georgia"/>
                <a:cs typeface="Georgia"/>
              </a:rPr>
              <a:t>генератор бедности, социального </a:t>
            </a:r>
            <a:r>
              <a:rPr lang="ru-RU" sz="2000" dirty="0">
                <a:solidFill>
                  <a:srgbClr val="800000"/>
                </a:solidFill>
                <a:latin typeface="Georgia"/>
                <a:cs typeface="Georgia"/>
              </a:rPr>
              <a:t>неблагополучия, слабого </a:t>
            </a:r>
            <a:r>
              <a:rPr lang="ru-RU" sz="2000" dirty="0" smtClean="0">
                <a:solidFill>
                  <a:srgbClr val="800000"/>
                </a:solidFill>
                <a:latin typeface="Georgia"/>
                <a:cs typeface="Georgia"/>
              </a:rPr>
              <a:t>здоровья, низких шансов на мобильность и т.п. </a:t>
            </a:r>
            <a:endParaRPr lang="ru-RU" sz="2000" dirty="0">
              <a:solidFill>
                <a:srgbClr val="800000"/>
              </a:solidFill>
              <a:latin typeface="Georgia"/>
              <a:cs typeface="Georgia"/>
            </a:endParaRPr>
          </a:p>
          <a:p>
            <a:endParaRPr lang="ru-RU" sz="2500" dirty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sz="2000" dirty="0" smtClean="0">
                <a:solidFill>
                  <a:srgbClr val="800000"/>
                </a:solidFill>
                <a:latin typeface="Georgia"/>
                <a:cs typeface="Georgia"/>
              </a:rPr>
              <a:t>Вне зависимости от реализуемой фискальной политики доля многодетных семей в России устойчиво не превышает 8% от всех семей. В ЦФО, ДФО, СЗФО – менее 5%.</a:t>
            </a:r>
            <a:endParaRPr lang="ru-RU" sz="2500" dirty="0" smtClean="0">
              <a:solidFill>
                <a:srgbClr val="800000"/>
              </a:solidFill>
              <a:latin typeface="Georgia"/>
              <a:cs typeface="Georgia"/>
            </a:endParaRPr>
          </a:p>
        </p:txBody>
      </p:sp>
      <p:cxnSp>
        <p:nvCxnSpPr>
          <p:cNvPr id="18" name="Прямая соединительная линия 17"/>
          <p:cNvCxnSpPr>
            <a:cxnSpLocks noChangeAspect="1"/>
          </p:cNvCxnSpPr>
          <p:nvPr/>
        </p:nvCxnSpPr>
        <p:spPr>
          <a:xfrm>
            <a:off x="2973916" y="0"/>
            <a:ext cx="0" cy="3765359"/>
          </a:xfrm>
          <a:prstGeom prst="line">
            <a:avLst/>
          </a:prstGeom>
          <a:ln>
            <a:solidFill>
              <a:srgbClr val="7584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Изображение 15" descr="grap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8" y="2640466"/>
            <a:ext cx="1049179" cy="1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 noChangeAspect="1"/>
          </p:cNvCxnSpPr>
          <p:nvPr/>
        </p:nvCxnSpPr>
        <p:spPr>
          <a:xfrm>
            <a:off x="673920" y="6223383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7476" y="190595"/>
            <a:ext cx="784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33460D"/>
                </a:solidFill>
              </a:rPr>
              <a:t>Социальные сети и рождаемость: исследование факторов создания многодетной семьи</a:t>
            </a:r>
            <a:endParaRPr lang="ru-RU" sz="1200" i="1" dirty="0">
              <a:solidFill>
                <a:srgbClr val="33460D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 noChangeAspect="1"/>
          </p:cNvCxnSpPr>
          <p:nvPr/>
        </p:nvCxnSpPr>
        <p:spPr>
          <a:xfrm>
            <a:off x="730364" y="637745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546" y="897448"/>
            <a:ext cx="84343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800000"/>
                </a:solidFill>
                <a:latin typeface="Georgia"/>
                <a:cs typeface="Georgia"/>
              </a:rPr>
              <a:t>«Замкнутая» и «генеративная» социальная сеть</a:t>
            </a:r>
            <a:endParaRPr lang="ru-RU" sz="2500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894" y="6389161"/>
            <a:ext cx="6490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33460D"/>
                </a:solidFill>
              </a:rPr>
              <a:t>Источник данных: </a:t>
            </a:r>
            <a:r>
              <a:rPr lang="ru-RU" sz="1200" i="1" dirty="0" smtClean="0">
                <a:solidFill>
                  <a:srgbClr val="33460D"/>
                </a:solidFill>
              </a:rPr>
              <a:t>Исследование ПСТГУ </a:t>
            </a:r>
            <a:r>
              <a:rPr lang="en-US" sz="1200" i="1" dirty="0">
                <a:solidFill>
                  <a:srgbClr val="33460D"/>
                </a:solidFill>
              </a:rPr>
              <a:t>«</a:t>
            </a:r>
            <a:r>
              <a:rPr lang="en-US" sz="1200" i="1" dirty="0" err="1">
                <a:solidFill>
                  <a:srgbClr val="33460D"/>
                </a:solidFill>
              </a:rPr>
              <a:t>Социальная</a:t>
            </a:r>
            <a:r>
              <a:rPr lang="en-US" sz="1200" i="1" dirty="0">
                <a:solidFill>
                  <a:srgbClr val="33460D"/>
                </a:solidFill>
              </a:rPr>
              <a:t> </a:t>
            </a:r>
            <a:r>
              <a:rPr lang="en-US" sz="1200" i="1" dirty="0" err="1">
                <a:solidFill>
                  <a:srgbClr val="33460D"/>
                </a:solidFill>
              </a:rPr>
              <a:t>сеть</a:t>
            </a:r>
            <a:r>
              <a:rPr lang="en-US" sz="1200" i="1" dirty="0">
                <a:solidFill>
                  <a:srgbClr val="33460D"/>
                </a:solidFill>
              </a:rPr>
              <a:t> </a:t>
            </a:r>
            <a:r>
              <a:rPr lang="en-US" sz="1200" i="1" dirty="0" err="1">
                <a:solidFill>
                  <a:srgbClr val="33460D"/>
                </a:solidFill>
              </a:rPr>
              <a:t>православной</a:t>
            </a:r>
            <a:r>
              <a:rPr lang="en-US" sz="1200" i="1" dirty="0">
                <a:solidFill>
                  <a:srgbClr val="33460D"/>
                </a:solidFill>
              </a:rPr>
              <a:t> </a:t>
            </a:r>
            <a:r>
              <a:rPr lang="en-US" sz="1200" i="1" dirty="0" err="1">
                <a:solidFill>
                  <a:srgbClr val="33460D"/>
                </a:solidFill>
              </a:rPr>
              <a:t>общины</a:t>
            </a:r>
            <a:r>
              <a:rPr lang="en-US" sz="1200" i="1" dirty="0">
                <a:solidFill>
                  <a:srgbClr val="33460D"/>
                </a:solidFill>
              </a:rPr>
              <a:t>».</a:t>
            </a:r>
            <a:r>
              <a:rPr lang="ru-RU" sz="1200" i="1" dirty="0">
                <a:solidFill>
                  <a:srgbClr val="33460D"/>
                </a:solidFill>
              </a:rPr>
              <a:t>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44871" y="6356350"/>
            <a:ext cx="334853" cy="365125"/>
          </a:xfrm>
        </p:spPr>
        <p:txBody>
          <a:bodyPr/>
          <a:lstStyle/>
          <a:p>
            <a:fld id="{63273B6D-1856-1E43-A8D0-B18A90F0E27C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t>20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Изображение 11" descr="grap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02" y="222621"/>
            <a:ext cx="265828" cy="282103"/>
          </a:xfrm>
          <a:prstGeom prst="rect">
            <a:avLst/>
          </a:prstGeom>
        </p:spPr>
      </p:pic>
      <p:pic>
        <p:nvPicPr>
          <p:cNvPr id="11" name="Рисунок 3" descr="cimlians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0575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prutskova.e\Desktop\ЛПруцкова\ПСТГУ\Конференции\Семинар Синелиной\NETWORK\Асмус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1984375"/>
            <a:ext cx="49085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8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 noChangeAspect="1"/>
          </p:cNvCxnSpPr>
          <p:nvPr/>
        </p:nvCxnSpPr>
        <p:spPr>
          <a:xfrm>
            <a:off x="673920" y="6223383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7476" y="190595"/>
            <a:ext cx="784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33460D"/>
                </a:solidFill>
              </a:rPr>
              <a:t>Социальные сети и рождаемость: исследование факторов создания многодетной семьи</a:t>
            </a:r>
            <a:endParaRPr lang="ru-RU" sz="1200" i="1" dirty="0">
              <a:solidFill>
                <a:srgbClr val="33460D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 noChangeAspect="1"/>
          </p:cNvCxnSpPr>
          <p:nvPr/>
        </p:nvCxnSpPr>
        <p:spPr>
          <a:xfrm>
            <a:off x="730364" y="637745"/>
            <a:ext cx="7790016" cy="0"/>
          </a:xfrm>
          <a:prstGeom prst="line">
            <a:avLst/>
          </a:prstGeom>
          <a:ln w="12700"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3900" y="675068"/>
            <a:ext cx="869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Georgia"/>
                <a:cs typeface="Georgia"/>
              </a:rPr>
              <a:t>Социальный </a:t>
            </a:r>
            <a:r>
              <a:rPr lang="ru-RU" b="1" dirty="0" err="1" smtClean="0">
                <a:solidFill>
                  <a:srgbClr val="800000"/>
                </a:solidFill>
                <a:latin typeface="Georgia"/>
                <a:cs typeface="Georgia"/>
              </a:rPr>
              <a:t>морфогенезис</a:t>
            </a:r>
            <a:r>
              <a:rPr lang="ru-RU" b="1" dirty="0" smtClean="0">
                <a:solidFill>
                  <a:srgbClr val="800000"/>
                </a:solidFill>
                <a:latin typeface="Georgia"/>
                <a:cs typeface="Georgia"/>
              </a:rPr>
              <a:t> (М. </a:t>
            </a:r>
            <a:r>
              <a:rPr lang="ru-RU" b="1" dirty="0" err="1" smtClean="0">
                <a:solidFill>
                  <a:srgbClr val="800000"/>
                </a:solidFill>
                <a:latin typeface="Georgia"/>
                <a:cs typeface="Georgia"/>
              </a:rPr>
              <a:t>Арчер</a:t>
            </a:r>
            <a:r>
              <a:rPr lang="ru-RU" b="1" dirty="0" smtClean="0">
                <a:solidFill>
                  <a:srgbClr val="800000"/>
                </a:solidFill>
                <a:latin typeface="Georgia"/>
                <a:cs typeface="Georgia"/>
              </a:rPr>
              <a:t>, П. </a:t>
            </a:r>
            <a:r>
              <a:rPr lang="ru-RU" b="1" dirty="0" err="1" smtClean="0">
                <a:solidFill>
                  <a:srgbClr val="800000"/>
                </a:solidFill>
                <a:latin typeface="Georgia"/>
                <a:cs typeface="Georgia"/>
              </a:rPr>
              <a:t>Донати</a:t>
            </a:r>
            <a:r>
              <a:rPr lang="ru-RU" b="1" dirty="0" smtClean="0">
                <a:solidFill>
                  <a:srgbClr val="800000"/>
                </a:solidFill>
                <a:latin typeface="Georgia"/>
                <a:cs typeface="Georgia"/>
              </a:rPr>
              <a:t>)</a:t>
            </a:r>
            <a:endParaRPr lang="ru-RU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44871" y="6356350"/>
            <a:ext cx="480514" cy="365125"/>
          </a:xfrm>
        </p:spPr>
        <p:txBody>
          <a:bodyPr/>
          <a:lstStyle/>
          <a:p>
            <a:fld id="{63273B6D-1856-1E43-A8D0-B18A90F0E27C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t>21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Изображение 11" descr="grap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02" y="222621"/>
            <a:ext cx="265828" cy="282103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425906" y="1251163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T1</a:t>
            </a:r>
            <a:r>
              <a:rPr lang="en-US" sz="2000" dirty="0" smtClean="0"/>
              <a:t> (</a:t>
            </a:r>
            <a:r>
              <a:rPr lang="ru-RU" sz="2000" dirty="0" smtClean="0"/>
              <a:t>«предшествующие структуры»)</a:t>
            </a:r>
          </a:p>
          <a:p>
            <a:pPr marL="0" indent="0">
              <a:buFont typeface="Arial"/>
              <a:buNone/>
            </a:pPr>
            <a:r>
              <a:rPr lang="en-US" sz="2000" dirty="0" smtClean="0"/>
              <a:t>                                                                                     </a:t>
            </a:r>
            <a:r>
              <a:rPr lang="en-US" sz="2000" b="1" dirty="0" smtClean="0"/>
              <a:t>T4</a:t>
            </a:r>
            <a:r>
              <a:rPr lang="en-US" sz="2000" dirty="0" smtClean="0"/>
              <a:t> </a:t>
            </a:r>
            <a:r>
              <a:rPr lang="ru-RU" sz="2000" dirty="0" smtClean="0"/>
              <a:t>Воспроизводство</a:t>
            </a:r>
          </a:p>
          <a:p>
            <a:pPr marL="0" indent="0">
              <a:buFont typeface="Arial"/>
              <a:buNone/>
            </a:pPr>
            <a:r>
              <a:rPr lang="ru-RU" sz="2000" dirty="0" smtClean="0"/>
              <a:t>Формирование условий</a:t>
            </a:r>
          </a:p>
          <a:p>
            <a:pPr marL="0" indent="0">
              <a:buFont typeface="Arial"/>
              <a:buNone/>
            </a:pPr>
            <a:endParaRPr lang="ru-RU" sz="2000" dirty="0" smtClean="0"/>
          </a:p>
          <a:p>
            <a:pPr marL="0" indent="0">
              <a:buFont typeface="Arial"/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/>
              <a:t>                                        </a:t>
            </a:r>
            <a:r>
              <a:rPr lang="en-US" sz="2000" b="1" dirty="0" smtClean="0"/>
              <a:t>T2</a:t>
            </a:r>
            <a:r>
              <a:rPr lang="en-US" sz="2000" dirty="0" smtClean="0"/>
              <a:t>   </a:t>
            </a:r>
            <a:r>
              <a:rPr lang="ru-RU" sz="2000" dirty="0" smtClean="0"/>
              <a:t>    Социальное                </a:t>
            </a:r>
            <a:r>
              <a:rPr lang="en-US" sz="2000" b="1" dirty="0" smtClean="0"/>
              <a:t>T</a:t>
            </a:r>
            <a:r>
              <a:rPr lang="ru-RU" sz="2000" b="1" dirty="0" smtClean="0"/>
              <a:t>3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ru-RU" sz="2000" dirty="0" smtClean="0"/>
              <a:t>                                                взаимодействие</a:t>
            </a:r>
          </a:p>
          <a:p>
            <a:pPr marL="0" indent="0">
              <a:buFont typeface="Arial"/>
              <a:buNone/>
            </a:pPr>
            <a:endParaRPr lang="ru-RU" sz="2000" dirty="0" smtClean="0"/>
          </a:p>
          <a:p>
            <a:pPr marL="0" indent="0">
              <a:buFont typeface="Arial"/>
              <a:buNone/>
            </a:pPr>
            <a:endParaRPr lang="ru-RU" sz="2000" dirty="0" smtClean="0"/>
          </a:p>
          <a:p>
            <a:pPr marL="0" indent="0" algn="r">
              <a:buFont typeface="Arial"/>
              <a:buNone/>
            </a:pPr>
            <a:r>
              <a:rPr lang="ru-RU" sz="2000" dirty="0" smtClean="0"/>
              <a:t>Следующий цикл</a:t>
            </a:r>
          </a:p>
          <a:p>
            <a:pPr marL="0" indent="0">
              <a:buFont typeface="Arial"/>
              <a:buNone/>
            </a:pPr>
            <a:endParaRPr lang="ru-RU" sz="2000" dirty="0" smtClean="0"/>
          </a:p>
          <a:p>
            <a:pPr marL="0" indent="0">
              <a:buFont typeface="Arial"/>
              <a:buNone/>
            </a:pPr>
            <a:r>
              <a:rPr lang="ru-RU" sz="2000" dirty="0" smtClean="0"/>
              <a:t>                                                                        </a:t>
            </a:r>
          </a:p>
          <a:p>
            <a:pPr marL="0" indent="0">
              <a:buFont typeface="Arial"/>
              <a:buNone/>
            </a:pPr>
            <a:r>
              <a:rPr lang="ru-RU" sz="2000" dirty="0" smtClean="0"/>
              <a:t>                                                                </a:t>
            </a:r>
            <a:r>
              <a:rPr lang="en-US" sz="2000" b="1" dirty="0" smtClean="0"/>
              <a:t>T4</a:t>
            </a:r>
            <a:r>
              <a:rPr lang="en-US" sz="2000" dirty="0" smtClean="0"/>
              <a:t> </a:t>
            </a:r>
            <a:r>
              <a:rPr lang="ru-RU" sz="2000" dirty="0" smtClean="0"/>
              <a:t>Трансформация, Социальная форма          </a:t>
            </a:r>
            <a:endParaRPr lang="ru-RU" sz="2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868298" y="1855827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право 15"/>
          <p:cNvSpPr/>
          <p:nvPr/>
        </p:nvSpPr>
        <p:spPr>
          <a:xfrm rot="10800000">
            <a:off x="292234" y="1711811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172554" y="1999843"/>
            <a:ext cx="0" cy="15841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332794" y="1927835"/>
            <a:ext cx="0" cy="1728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32794" y="3800043"/>
            <a:ext cx="0" cy="20591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48818" y="5636835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302858" y="3656027"/>
            <a:ext cx="18722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право 21"/>
          <p:cNvSpPr/>
          <p:nvPr/>
        </p:nvSpPr>
        <p:spPr>
          <a:xfrm>
            <a:off x="7493034" y="4592131"/>
            <a:ext cx="13681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4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916" y="884490"/>
            <a:ext cx="593455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  <a:latin typeface="Georgia"/>
                <a:cs typeface="Georgia"/>
              </a:rPr>
              <a:t>Социальные науки </a:t>
            </a:r>
            <a:r>
              <a:rPr lang="ru-RU" sz="2400" dirty="0">
                <a:solidFill>
                  <a:srgbClr val="800000"/>
                </a:solidFill>
                <a:latin typeface="Georgia"/>
                <a:cs typeface="Georgia"/>
              </a:rPr>
              <a:t>и</a:t>
            </a:r>
            <a:r>
              <a:rPr lang="ru-RU" sz="2400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ru-RU" sz="2400" dirty="0">
                <a:solidFill>
                  <a:srgbClr val="800000"/>
                </a:solidFill>
                <a:latin typeface="Georgia"/>
                <a:cs typeface="Georgia"/>
              </a:rPr>
              <a:t>Р</a:t>
            </a:r>
            <a:r>
              <a:rPr lang="ru-RU" sz="2400" dirty="0" smtClean="0">
                <a:solidFill>
                  <a:srgbClr val="800000"/>
                </a:solidFill>
                <a:latin typeface="Georgia"/>
                <a:cs typeface="Georgia"/>
              </a:rPr>
              <a:t>еальность семьи</a:t>
            </a:r>
            <a:endParaRPr lang="ru-RU" sz="2500" dirty="0" smtClean="0">
              <a:solidFill>
                <a:srgbClr val="800000"/>
              </a:solidFill>
              <a:latin typeface="Georgia"/>
              <a:cs typeface="Georgia"/>
            </a:endParaRPr>
          </a:p>
          <a:p>
            <a:endParaRPr lang="ru-RU" sz="2500" dirty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sz="2000" dirty="0" smtClean="0">
                <a:solidFill>
                  <a:srgbClr val="800000"/>
                </a:solidFill>
                <a:latin typeface="Georgia"/>
                <a:cs typeface="Georgia"/>
              </a:rPr>
              <a:t>Большие семьи редко возникают в одиночестве – они возникают в определенном типе общины (этика + генеративная социальная сеть).  </a:t>
            </a:r>
          </a:p>
          <a:p>
            <a:endParaRPr lang="ru-RU" sz="2500" dirty="0" smtClean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sz="2000" dirty="0" smtClean="0">
                <a:solidFill>
                  <a:srgbClr val="800000"/>
                </a:solidFill>
                <a:latin typeface="Georgia"/>
                <a:cs typeface="Georgia"/>
              </a:rPr>
              <a:t>Большие семьи – генератор социального капитала, реципрокности (</a:t>
            </a:r>
            <a:r>
              <a:rPr lang="ru-RU" sz="2000" dirty="0" err="1" smtClean="0">
                <a:solidFill>
                  <a:srgbClr val="800000"/>
                </a:solidFill>
                <a:latin typeface="Georgia"/>
                <a:cs typeface="Georgia"/>
              </a:rPr>
              <a:t>дарообмена</a:t>
            </a:r>
            <a:r>
              <a:rPr lang="ru-RU" sz="2000" dirty="0">
                <a:solidFill>
                  <a:srgbClr val="800000"/>
                </a:solidFill>
                <a:latin typeface="Georgia"/>
                <a:cs typeface="Georgia"/>
              </a:rPr>
              <a:t>)</a:t>
            </a:r>
            <a:r>
              <a:rPr lang="ru-RU" sz="2000" dirty="0" smtClean="0">
                <a:solidFill>
                  <a:srgbClr val="800000"/>
                </a:solidFill>
                <a:latin typeface="Georgia"/>
                <a:cs typeface="Georgia"/>
              </a:rPr>
              <a:t> и доверия в обществе. </a:t>
            </a:r>
          </a:p>
          <a:p>
            <a:endParaRPr lang="ru-RU" sz="2000" dirty="0" smtClean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sz="2000" dirty="0" smtClean="0">
                <a:solidFill>
                  <a:srgbClr val="800000"/>
                </a:solidFill>
                <a:latin typeface="Georgia"/>
                <a:cs typeface="Georgia"/>
              </a:rPr>
              <a:t>Гипотеза о роли субсидиарности: Рост числа больших семей может происходить за счет поддержки определенных коллективных форм жизни и общения семей (приходские проекты, семейные детские сады, семейные </a:t>
            </a:r>
            <a:r>
              <a:rPr lang="ru-RU" sz="2000" dirty="0" err="1" smtClean="0">
                <a:solidFill>
                  <a:srgbClr val="800000"/>
                </a:solidFill>
                <a:latin typeface="Georgia"/>
                <a:cs typeface="Georgia"/>
              </a:rPr>
              <a:t>нко</a:t>
            </a:r>
            <a:r>
              <a:rPr lang="ru-RU" sz="2000" dirty="0" smtClean="0">
                <a:solidFill>
                  <a:srgbClr val="800000"/>
                </a:solidFill>
                <a:latin typeface="Georgia"/>
                <a:cs typeface="Georgia"/>
              </a:rPr>
              <a:t> и ассоциации). </a:t>
            </a:r>
          </a:p>
        </p:txBody>
      </p:sp>
      <p:cxnSp>
        <p:nvCxnSpPr>
          <p:cNvPr id="18" name="Прямая соединительная линия 17"/>
          <p:cNvCxnSpPr>
            <a:cxnSpLocks noChangeAspect="1"/>
          </p:cNvCxnSpPr>
          <p:nvPr/>
        </p:nvCxnSpPr>
        <p:spPr>
          <a:xfrm>
            <a:off x="2973916" y="0"/>
            <a:ext cx="0" cy="3765359"/>
          </a:xfrm>
          <a:prstGeom prst="line">
            <a:avLst/>
          </a:prstGeom>
          <a:ln>
            <a:solidFill>
              <a:srgbClr val="7584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Изображение 15" descr="grap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8" y="2640466"/>
            <a:ext cx="1049179" cy="1124893"/>
          </a:xfrm>
          <a:prstGeom prst="rect">
            <a:avLst/>
          </a:prstGeom>
        </p:spPr>
      </p:pic>
      <p:pic>
        <p:nvPicPr>
          <p:cNvPr id="5" name="Содержимое 4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1549"/>
            <a:ext cx="14827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83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914" y="941509"/>
            <a:ext cx="595172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800000"/>
                </a:solidFill>
                <a:latin typeface="Georgia"/>
                <a:cs typeface="Georgia"/>
              </a:rPr>
              <a:t>О чем можно думать в связи с семьей? </a:t>
            </a:r>
          </a:p>
          <a:p>
            <a:endParaRPr lang="ru-RU" sz="1900" dirty="0" smtClean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dirty="0" smtClean="0">
                <a:solidFill>
                  <a:srgbClr val="800000"/>
                </a:solidFill>
                <a:latin typeface="Georgia"/>
                <a:cs typeface="Georgia"/>
              </a:rPr>
              <a:t>Ассоциативность и отношенческие блага: исследование социальных движений и организаций в поддержку семьи</a:t>
            </a:r>
          </a:p>
          <a:p>
            <a:endParaRPr lang="ru-RU" dirty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dirty="0" smtClean="0">
                <a:solidFill>
                  <a:srgbClr val="800000"/>
                </a:solidFill>
                <a:latin typeface="Georgia"/>
                <a:cs typeface="Georgia"/>
              </a:rPr>
              <a:t>Значение отцовства и воспитание отцовства</a:t>
            </a:r>
          </a:p>
          <a:p>
            <a:endParaRPr lang="ru-RU" dirty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dirty="0" smtClean="0">
                <a:solidFill>
                  <a:srgbClr val="800000"/>
                </a:solidFill>
                <a:latin typeface="Georgia"/>
                <a:cs typeface="Georgia"/>
              </a:rPr>
              <a:t>Переосмысление баланса «семья- работа». Что думают </a:t>
            </a:r>
            <a:r>
              <a:rPr lang="en-US" dirty="0" smtClean="0">
                <a:solidFill>
                  <a:srgbClr val="800000"/>
                </a:solidFill>
                <a:latin typeface="Georgia"/>
                <a:cs typeface="Georgia"/>
              </a:rPr>
              <a:t>HR</a:t>
            </a:r>
            <a:r>
              <a:rPr lang="ru-RU" dirty="0" smtClean="0">
                <a:solidFill>
                  <a:srgbClr val="800000"/>
                </a:solidFill>
                <a:latin typeface="Georgia"/>
                <a:cs typeface="Georgia"/>
              </a:rPr>
              <a:t>-менеджеры о семье работника и что они делают?  </a:t>
            </a:r>
          </a:p>
          <a:p>
            <a:endParaRPr lang="ru-RU" dirty="0" smtClean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dirty="0" smtClean="0">
                <a:solidFill>
                  <a:srgbClr val="800000"/>
                </a:solidFill>
                <a:latin typeface="Georgia"/>
                <a:cs typeface="Georgia"/>
              </a:rPr>
              <a:t>Институт крестных родителей в современной России</a:t>
            </a:r>
          </a:p>
          <a:p>
            <a:endParaRPr lang="ru-RU" dirty="0" smtClean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dirty="0" smtClean="0">
                <a:solidFill>
                  <a:srgbClr val="800000"/>
                </a:solidFill>
                <a:latin typeface="Georgia"/>
                <a:cs typeface="Georgia"/>
              </a:rPr>
              <a:t>Социальные и экономические эффекты большой семьи</a:t>
            </a:r>
          </a:p>
          <a:p>
            <a:endParaRPr lang="ru-RU" dirty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dirty="0" smtClean="0">
                <a:solidFill>
                  <a:srgbClr val="800000"/>
                </a:solidFill>
                <a:latin typeface="Georgia"/>
                <a:cs typeface="Georgia"/>
              </a:rPr>
              <a:t>Экспертиза семейной и демографической политики  </a:t>
            </a:r>
          </a:p>
        </p:txBody>
      </p:sp>
      <p:cxnSp>
        <p:nvCxnSpPr>
          <p:cNvPr id="18" name="Прямая соединительная линия 17"/>
          <p:cNvCxnSpPr>
            <a:cxnSpLocks noChangeAspect="1"/>
          </p:cNvCxnSpPr>
          <p:nvPr/>
        </p:nvCxnSpPr>
        <p:spPr>
          <a:xfrm>
            <a:off x="2973916" y="0"/>
            <a:ext cx="0" cy="3765359"/>
          </a:xfrm>
          <a:prstGeom prst="line">
            <a:avLst/>
          </a:prstGeom>
          <a:ln>
            <a:solidFill>
              <a:srgbClr val="7584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Изображение 15" descr="grap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8" y="2640466"/>
            <a:ext cx="1049179" cy="1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1022" y="2645863"/>
            <a:ext cx="482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800000"/>
                </a:solidFill>
                <a:latin typeface="Georgia"/>
                <a:cs typeface="Georgia"/>
              </a:rPr>
              <a:t>Спасибо за внимание!</a:t>
            </a:r>
            <a:endParaRPr lang="ru-RU" sz="2500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cxnSp>
        <p:nvCxnSpPr>
          <p:cNvPr id="18" name="Прямая соединительная линия 17"/>
          <p:cNvCxnSpPr>
            <a:cxnSpLocks noChangeAspect="1"/>
          </p:cNvCxnSpPr>
          <p:nvPr/>
        </p:nvCxnSpPr>
        <p:spPr>
          <a:xfrm>
            <a:off x="2973916" y="0"/>
            <a:ext cx="0" cy="3316113"/>
          </a:xfrm>
          <a:prstGeom prst="line">
            <a:avLst/>
          </a:prstGeom>
          <a:ln>
            <a:solidFill>
              <a:srgbClr val="3346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Изображение 15" descr="grap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97" y="2527579"/>
            <a:ext cx="735460" cy="788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0717" y="4379632"/>
            <a:ext cx="2060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33460D"/>
                </a:solidFill>
                <a:cs typeface="Georgia"/>
              </a:rPr>
              <a:t>Иван </a:t>
            </a:r>
            <a:r>
              <a:rPr lang="ru-RU" sz="2000" dirty="0" err="1" smtClean="0">
                <a:solidFill>
                  <a:srgbClr val="33460D"/>
                </a:solidFill>
                <a:cs typeface="Georgia"/>
              </a:rPr>
              <a:t>Павлюткин</a:t>
            </a:r>
            <a:endParaRPr lang="ru-RU" sz="2000" dirty="0">
              <a:solidFill>
                <a:srgbClr val="33460D"/>
              </a:solidFill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8847" y="5028743"/>
            <a:ext cx="2124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460D"/>
                </a:solidFill>
                <a:cs typeface="Georgia"/>
              </a:rPr>
              <a:t>euhominid@gmail.com</a:t>
            </a:r>
            <a:endParaRPr lang="ru-RU" sz="1600" dirty="0">
              <a:solidFill>
                <a:srgbClr val="33460D"/>
              </a:solidFill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8847" y="5452079"/>
            <a:ext cx="142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33460D"/>
                </a:solidFill>
                <a:cs typeface="Georgia"/>
              </a:rPr>
              <a:t>socrel.pstgu.ru</a:t>
            </a:r>
            <a:endParaRPr lang="ru-RU" sz="1600" dirty="0">
              <a:solidFill>
                <a:srgbClr val="33460D"/>
              </a:solidFill>
              <a:cs typeface="Georgia"/>
            </a:endParaRPr>
          </a:p>
        </p:txBody>
      </p:sp>
      <p:pic>
        <p:nvPicPr>
          <p:cNvPr id="3" name="Изображение 2" descr="icon-0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96" y="5094486"/>
            <a:ext cx="246926" cy="242811"/>
          </a:xfrm>
          <a:prstGeom prst="rect">
            <a:avLst/>
          </a:prstGeom>
        </p:spPr>
      </p:pic>
      <p:pic>
        <p:nvPicPr>
          <p:cNvPr id="5" name="Изображение 4" descr="icon-05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97" y="5524900"/>
            <a:ext cx="246926" cy="2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916" y="1385278"/>
            <a:ext cx="58237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800000"/>
                </a:solidFill>
                <a:latin typeface="Georgia"/>
                <a:cs typeface="Georgia"/>
              </a:rPr>
              <a:t>Как создаются большие семьи в современном городском обществе?</a:t>
            </a:r>
          </a:p>
          <a:p>
            <a:endParaRPr lang="ru-RU" sz="2500" dirty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sz="2500" dirty="0" smtClean="0">
                <a:solidFill>
                  <a:srgbClr val="800000"/>
                </a:solidFill>
                <a:latin typeface="Georgia"/>
                <a:cs typeface="Georgia"/>
              </a:rPr>
              <a:t>? </a:t>
            </a:r>
            <a:r>
              <a:rPr lang="ru-RU" sz="2500" b="1" dirty="0" smtClean="0">
                <a:solidFill>
                  <a:srgbClr val="800000"/>
                </a:solidFill>
                <a:latin typeface="Georgia"/>
                <a:cs typeface="Georgia"/>
              </a:rPr>
              <a:t>Традиция (родительская семья, религиозная социализация)</a:t>
            </a:r>
          </a:p>
          <a:p>
            <a:endParaRPr lang="ru-RU" sz="2500" dirty="0" smtClean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sz="2500" dirty="0" smtClean="0">
                <a:solidFill>
                  <a:srgbClr val="800000"/>
                </a:solidFill>
                <a:latin typeface="Georgia"/>
                <a:cs typeface="Georgia"/>
              </a:rPr>
              <a:t>? Стимулы (фискальная политика)</a:t>
            </a:r>
          </a:p>
          <a:p>
            <a:endParaRPr lang="ru-RU" sz="2500" dirty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sz="2500" dirty="0" smtClean="0">
                <a:solidFill>
                  <a:srgbClr val="800000"/>
                </a:solidFill>
                <a:latin typeface="Georgia"/>
                <a:cs typeface="Georgia"/>
              </a:rPr>
              <a:t>? Сообщество (сети, община,  социальное заражение)  </a:t>
            </a:r>
          </a:p>
          <a:p>
            <a:endParaRPr lang="ru-RU" sz="2500" dirty="0" smtClean="0">
              <a:solidFill>
                <a:srgbClr val="800000"/>
              </a:solidFill>
              <a:latin typeface="Georgia"/>
              <a:cs typeface="Georgia"/>
            </a:endParaRPr>
          </a:p>
        </p:txBody>
      </p:sp>
      <p:cxnSp>
        <p:nvCxnSpPr>
          <p:cNvPr id="18" name="Прямая соединительная линия 17"/>
          <p:cNvCxnSpPr>
            <a:cxnSpLocks noChangeAspect="1"/>
          </p:cNvCxnSpPr>
          <p:nvPr/>
        </p:nvCxnSpPr>
        <p:spPr>
          <a:xfrm>
            <a:off x="2973916" y="0"/>
            <a:ext cx="0" cy="3765359"/>
          </a:xfrm>
          <a:prstGeom prst="line">
            <a:avLst/>
          </a:prstGeom>
          <a:ln>
            <a:solidFill>
              <a:srgbClr val="7584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Изображение 15" descr="grap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8" y="2640466"/>
            <a:ext cx="1049179" cy="1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6" name="TextBox 3"/>
          <p:cNvSpPr txBox="1">
            <a:spLocks noChangeArrowheads="1"/>
          </p:cNvSpPr>
          <p:nvPr/>
        </p:nvSpPr>
        <p:spPr bwMode="auto">
          <a:xfrm>
            <a:off x="285720" y="5237820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460D"/>
                </a:solidFill>
                <a:cs typeface="Georgia"/>
              </a:rPr>
              <a:t>По данным Европейского исследования ценностей </a:t>
            </a:r>
            <a:r>
              <a:rPr lang="en-US" dirty="0">
                <a:solidFill>
                  <a:srgbClr val="33460D"/>
                </a:solidFill>
                <a:cs typeface="Georgia"/>
              </a:rPr>
              <a:t>(EVS-2008)</a:t>
            </a:r>
            <a:r>
              <a:rPr lang="ru-RU" dirty="0">
                <a:solidFill>
                  <a:srgbClr val="33460D"/>
                </a:solidFill>
                <a:cs typeface="Georgia"/>
              </a:rPr>
              <a:t>, в большинстве стран Европы доля многодетных семей (3 или более детей) среди религиозного населения (посещающих религиозные службы раз в месяц или чаще) существенно превышает данный показатель среди нерелигиозного населения.</a:t>
            </a:r>
            <a:r>
              <a:rPr lang="en-US" dirty="0">
                <a:solidFill>
                  <a:srgbClr val="33460D"/>
                </a:solidFill>
                <a:cs typeface="Georgia"/>
              </a:rPr>
              <a:t> </a:t>
            </a:r>
            <a:endParaRPr lang="ru-RU" dirty="0">
              <a:solidFill>
                <a:srgbClr val="33460D"/>
              </a:solidFill>
              <a:cs typeface="Georgia"/>
            </a:endParaRPr>
          </a:p>
        </p:txBody>
      </p:sp>
      <p:sp>
        <p:nvSpPr>
          <p:cNvPr id="23574" name="TextBox 6"/>
          <p:cNvSpPr txBox="1">
            <a:spLocks noChangeArrowheads="1"/>
          </p:cNvSpPr>
          <p:nvPr/>
        </p:nvSpPr>
        <p:spPr bwMode="auto">
          <a:xfrm>
            <a:off x="174625" y="2286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500" dirty="0">
                <a:solidFill>
                  <a:srgbClr val="800000"/>
                </a:solidFill>
                <a:latin typeface="Georgia"/>
                <a:cs typeface="Georgia"/>
              </a:rPr>
              <a:t>Доля многодетных семей в большинстве европейских стран выше среди религиозного населения*.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4010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5008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*Источник данных: Европейское исследование ценностей (</a:t>
            </a:r>
            <a:r>
              <a:rPr lang="en-US" sz="1000" dirty="0" smtClean="0"/>
              <a:t>EVS – European Values Study</a:t>
            </a:r>
            <a:r>
              <a:rPr lang="ru-RU" sz="1000" dirty="0" smtClean="0"/>
              <a:t>), 2008 г</a:t>
            </a:r>
            <a:r>
              <a:rPr lang="en-US" sz="1000" dirty="0" smtClean="0"/>
              <a:t>.</a:t>
            </a:r>
            <a:r>
              <a:rPr lang="ru-RU" sz="1000" dirty="0" smtClean="0"/>
              <a:t>, 67786 респондентов, 46 стран. </a:t>
            </a:r>
            <a:br>
              <a:rPr lang="ru-RU" sz="1000" dirty="0" smtClean="0"/>
            </a:br>
            <a:r>
              <a:rPr lang="en-US" sz="1000" dirty="0" smtClean="0"/>
              <a:t>URL: http://www.europeanvaluesstudy.eu/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796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6" name="TextBox 3"/>
          <p:cNvSpPr txBox="1">
            <a:spLocks noChangeArrowheads="1"/>
          </p:cNvSpPr>
          <p:nvPr/>
        </p:nvSpPr>
        <p:spPr bwMode="auto">
          <a:xfrm>
            <a:off x="142844" y="4857760"/>
            <a:ext cx="88582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460D"/>
                </a:solidFill>
                <a:cs typeface="Georgia"/>
              </a:rPr>
              <a:t>Религия содержит определенный набор норм и ценностей, в том числе – «норму многодетности», которая передается в ходе социализации. Если религия усвоена рано, то она может оказать существенное влияние на формирование соответствующих норм. Связь между религиозностью и рождаемостью в </a:t>
            </a:r>
            <a:r>
              <a:rPr lang="ru-RU" dirty="0" err="1">
                <a:solidFill>
                  <a:srgbClr val="33460D"/>
                </a:solidFill>
                <a:cs typeface="Georgia"/>
              </a:rPr>
              <a:t>пост-социалистических</a:t>
            </a:r>
            <a:r>
              <a:rPr lang="ru-RU" dirty="0">
                <a:solidFill>
                  <a:srgbClr val="33460D"/>
                </a:solidFill>
                <a:cs typeface="Georgia"/>
              </a:rPr>
              <a:t> странах, где ранняя религиозная социализация практически отсутствовала, очень слаба.</a:t>
            </a:r>
          </a:p>
        </p:txBody>
      </p:sp>
      <p:sp>
        <p:nvSpPr>
          <p:cNvPr id="23574" name="TextBox 6"/>
          <p:cNvSpPr txBox="1">
            <a:spLocks noChangeArrowheads="1"/>
          </p:cNvSpPr>
          <p:nvPr/>
        </p:nvSpPr>
        <p:spPr bwMode="auto">
          <a:xfrm>
            <a:off x="174625" y="142852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800000"/>
                </a:solidFill>
                <a:latin typeface="Georgia"/>
                <a:cs typeface="Georgia"/>
              </a:rPr>
              <a:t>Однако этот эффект заметен только в странах, где присутствовала ранняя религиозная социализация*.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63531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5008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*Источник данных: Европейское исследование ценностей (</a:t>
            </a:r>
            <a:r>
              <a:rPr lang="en-US" sz="1000" dirty="0" smtClean="0"/>
              <a:t>EVS – European Values Study</a:t>
            </a:r>
            <a:r>
              <a:rPr lang="ru-RU" sz="1000" dirty="0" smtClean="0"/>
              <a:t>), 2008 г</a:t>
            </a:r>
            <a:r>
              <a:rPr lang="en-US" sz="1000" dirty="0" smtClean="0"/>
              <a:t>.</a:t>
            </a:r>
            <a:r>
              <a:rPr lang="ru-RU" sz="1000" dirty="0" smtClean="0"/>
              <a:t>, 67786 респондентов, 46 стран. </a:t>
            </a:r>
            <a:br>
              <a:rPr lang="ru-RU" sz="1000" dirty="0" smtClean="0"/>
            </a:br>
            <a:r>
              <a:rPr lang="en-US" sz="1000" dirty="0" smtClean="0"/>
              <a:t>URL: http://www.europeanvaluesstudy.eu/ </a:t>
            </a:r>
            <a:endParaRPr lang="ru-RU" sz="1000" dirty="0"/>
          </a:p>
        </p:txBody>
      </p:sp>
      <p:sp>
        <p:nvSpPr>
          <p:cNvPr id="7" name="Овал 6"/>
          <p:cNvSpPr/>
          <p:nvPr/>
        </p:nvSpPr>
        <p:spPr>
          <a:xfrm rot="19997327">
            <a:off x="1771397" y="1769209"/>
            <a:ext cx="6062440" cy="1670507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668740" y="3480179"/>
            <a:ext cx="1542197" cy="68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0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083274"/>
            <a:ext cx="74961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76" name="TextBox 3"/>
          <p:cNvSpPr txBox="1">
            <a:spLocks noChangeArrowheads="1"/>
          </p:cNvSpPr>
          <p:nvPr/>
        </p:nvSpPr>
        <p:spPr bwMode="auto">
          <a:xfrm>
            <a:off x="285720" y="5148876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33460D"/>
                </a:solidFill>
                <a:cs typeface="Georgia"/>
              </a:rPr>
              <a:t>C</a:t>
            </a:r>
            <a:r>
              <a:rPr lang="ru-RU" dirty="0" err="1">
                <a:solidFill>
                  <a:srgbClr val="33460D"/>
                </a:solidFill>
                <a:cs typeface="Georgia"/>
              </a:rPr>
              <a:t>реди</a:t>
            </a:r>
            <a:r>
              <a:rPr lang="ru-RU" dirty="0">
                <a:solidFill>
                  <a:srgbClr val="33460D"/>
                </a:solidFill>
                <a:cs typeface="Georgia"/>
              </a:rPr>
              <a:t> </a:t>
            </a:r>
            <a:r>
              <a:rPr lang="ru-RU" dirty="0" err="1">
                <a:solidFill>
                  <a:srgbClr val="33460D"/>
                </a:solidFill>
                <a:cs typeface="Georgia"/>
              </a:rPr>
              <a:t>воцерковленных</a:t>
            </a:r>
            <a:r>
              <a:rPr lang="ru-RU" dirty="0">
                <a:solidFill>
                  <a:srgbClr val="33460D"/>
                </a:solidFill>
                <a:cs typeface="Georgia"/>
              </a:rPr>
              <a:t> православных</a:t>
            </a:r>
            <a:r>
              <a:rPr lang="en-US" dirty="0">
                <a:solidFill>
                  <a:srgbClr val="33460D"/>
                </a:solidFill>
                <a:cs typeface="Georgia"/>
              </a:rPr>
              <a:t> </a:t>
            </a:r>
            <a:r>
              <a:rPr lang="ru-RU" dirty="0">
                <a:solidFill>
                  <a:srgbClr val="33460D"/>
                </a:solidFill>
                <a:cs typeface="Georgia"/>
              </a:rPr>
              <a:t>в возрасте 18-45 лет выше доля многодетных</a:t>
            </a:r>
            <a:r>
              <a:rPr lang="en-US" dirty="0">
                <a:solidFill>
                  <a:srgbClr val="33460D"/>
                </a:solidFill>
                <a:cs typeface="Georgia"/>
              </a:rPr>
              <a:t> </a:t>
            </a:r>
            <a:r>
              <a:rPr lang="ru-RU" dirty="0">
                <a:solidFill>
                  <a:srgbClr val="33460D"/>
                </a:solidFill>
                <a:cs typeface="Georgia"/>
              </a:rPr>
              <a:t>семей (16% среди причащающихся 1 раз в месяц или чаще), нежели в среднем по России. Доля многодетных среди представителей других вероисповеданий также высока (15%).</a:t>
            </a:r>
          </a:p>
        </p:txBody>
      </p:sp>
      <p:sp>
        <p:nvSpPr>
          <p:cNvPr id="23574" name="TextBox 6"/>
          <p:cNvSpPr txBox="1">
            <a:spLocks noChangeArrowheads="1"/>
          </p:cNvSpPr>
          <p:nvPr/>
        </p:nvSpPr>
        <p:spPr bwMode="auto">
          <a:xfrm>
            <a:off x="174625" y="2286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800000"/>
                </a:solidFill>
                <a:latin typeface="Georgia"/>
                <a:cs typeface="Georgia"/>
              </a:rPr>
              <a:t>Число многодетных среди </a:t>
            </a:r>
            <a:r>
              <a:rPr lang="ru-RU" sz="1600" dirty="0" err="1">
                <a:solidFill>
                  <a:srgbClr val="800000"/>
                </a:solidFill>
                <a:latin typeface="Georgia"/>
                <a:cs typeface="Georgia"/>
              </a:rPr>
              <a:t>воцерковленных</a:t>
            </a:r>
            <a:r>
              <a:rPr lang="ru-RU" sz="1600" dirty="0">
                <a:solidFill>
                  <a:srgbClr val="800000"/>
                </a:solidFill>
                <a:latin typeface="Georgia"/>
                <a:cs typeface="Georgia"/>
              </a:rPr>
              <a:t> православных и представителей других вероисповеданий существенно выше, чем в среднем по России (18-45 лет)*. 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20256339">
            <a:off x="2357422" y="2005604"/>
            <a:ext cx="3143272" cy="785818"/>
          </a:xfrm>
          <a:prstGeom prst="curved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30402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*Источник данных: всероссийское исследование «</a:t>
            </a:r>
            <a:r>
              <a:rPr lang="ru-RU" sz="1000" dirty="0" err="1" smtClean="0"/>
              <a:t>OrthodoxMonitor</a:t>
            </a:r>
            <a:r>
              <a:rPr lang="ru-RU" sz="1000" dirty="0" smtClean="0"/>
              <a:t>» (2011-2012 гг.), проводящееся совместно ПСТГУ и </a:t>
            </a:r>
            <a:r>
              <a:rPr lang="ru-RU" sz="1000" dirty="0" err="1" smtClean="0"/>
              <a:t>ФОМом</a:t>
            </a:r>
            <a:r>
              <a:rPr lang="ru-RU" sz="1000" dirty="0" smtClean="0"/>
              <a:t> по всероссийской выборке. Выборка исследования репрезентирует: (1) население РФ (возраст: 18+; 3000 респондентов) и (2) </a:t>
            </a:r>
            <a:r>
              <a:rPr lang="ru-RU" sz="1000" dirty="0" err="1" smtClean="0"/>
              <a:t>воцерковленное</a:t>
            </a:r>
            <a:r>
              <a:rPr lang="ru-RU" sz="1000" dirty="0" smtClean="0"/>
              <a:t> православное сообщество в России (возраст: 18+; причащаются 3 раза в год или чаще; 806 респондентов). Всего 1740 респондентов в возрасте 18-45 лет. </a:t>
            </a:r>
            <a:r>
              <a:rPr lang="en-US" sz="1000" dirty="0" smtClean="0"/>
              <a:t>URL: http://socrel.pstgu.ru/RU/orthodoxmonitor</a:t>
            </a:r>
            <a:endParaRPr lang="ru-RU" sz="1000" dirty="0"/>
          </a:p>
        </p:txBody>
      </p:sp>
      <p:sp>
        <p:nvSpPr>
          <p:cNvPr id="7" name="Овал 6"/>
          <p:cNvSpPr/>
          <p:nvPr/>
        </p:nvSpPr>
        <p:spPr>
          <a:xfrm>
            <a:off x="2071670" y="2285992"/>
            <a:ext cx="928694" cy="857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001"/>
          </a:xfrm>
        </p:spPr>
        <p:txBody>
          <a:bodyPr>
            <a:normAutofit fontScale="90000"/>
          </a:bodyPr>
          <a:lstStyle/>
          <a:p>
            <a:pPr algn="l"/>
            <a:r>
              <a:rPr lang="ru-RU" sz="2500" dirty="0" smtClean="0">
                <a:solidFill>
                  <a:srgbClr val="800000"/>
                </a:solidFill>
                <a:latin typeface="Georgia"/>
                <a:ea typeface="+mn-ea"/>
                <a:cs typeface="Georgia"/>
              </a:rPr>
              <a:t>Устойчивый разрыв между долей</a:t>
            </a:r>
            <a:r>
              <a:rPr lang="en-US" sz="2500" dirty="0">
                <a:solidFill>
                  <a:srgbClr val="800000"/>
                </a:solidFill>
                <a:latin typeface="Georgia"/>
                <a:ea typeface="+mn-ea"/>
                <a:cs typeface="Georgia"/>
              </a:rPr>
              <a:t> </a:t>
            </a:r>
            <a:r>
              <a:rPr lang="ru-RU" sz="2500" dirty="0" smtClean="0">
                <a:solidFill>
                  <a:srgbClr val="800000"/>
                </a:solidFill>
                <a:latin typeface="Georgia"/>
                <a:ea typeface="+mn-ea"/>
                <a:cs typeface="Georgia"/>
              </a:rPr>
              <a:t>идентифицирующих себя с православием и долей практикующих верующих.</a:t>
            </a:r>
            <a:endParaRPr lang="ru-RU" sz="2500" dirty="0">
              <a:solidFill>
                <a:srgbClr val="800000"/>
              </a:solidFill>
              <a:latin typeface="Georgia"/>
              <a:ea typeface="+mn-ea"/>
              <a:cs typeface="Georgia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728467"/>
              </p:ext>
            </p:extLst>
          </p:nvPr>
        </p:nvGraphicFramePr>
        <p:xfrm>
          <a:off x="457200" y="1310186"/>
          <a:ext cx="8229600" cy="481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51520" y="6432946"/>
            <a:ext cx="8733656" cy="425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 smtClean="0"/>
              <a:t>Источник: ВЦИОМ, Левада-центр (1991-2013)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177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916" y="1385278"/>
            <a:ext cx="58237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800000"/>
                </a:solidFill>
                <a:latin typeface="Georgia"/>
                <a:cs typeface="Georgia"/>
              </a:rPr>
              <a:t>Как создаются большие семьи в современном городском обществе?</a:t>
            </a:r>
          </a:p>
          <a:p>
            <a:endParaRPr lang="ru-RU" sz="2500" dirty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sz="2500" dirty="0" smtClean="0">
                <a:solidFill>
                  <a:srgbClr val="800000"/>
                </a:solidFill>
                <a:latin typeface="Georgia"/>
                <a:cs typeface="Georgia"/>
              </a:rPr>
              <a:t>? Традиция (родительская семья, религиозная социализация)</a:t>
            </a:r>
          </a:p>
          <a:p>
            <a:endParaRPr lang="ru-RU" sz="2500" dirty="0" smtClean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sz="2500" dirty="0" smtClean="0">
                <a:solidFill>
                  <a:srgbClr val="800000"/>
                </a:solidFill>
                <a:latin typeface="Georgia"/>
                <a:cs typeface="Georgia"/>
              </a:rPr>
              <a:t>? Стимулы (фискальная политика)</a:t>
            </a:r>
          </a:p>
          <a:p>
            <a:endParaRPr lang="ru-RU" sz="2500" dirty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ru-RU" sz="2500" dirty="0" smtClean="0">
                <a:solidFill>
                  <a:srgbClr val="800000"/>
                </a:solidFill>
                <a:latin typeface="Georgia"/>
                <a:cs typeface="Georgia"/>
              </a:rPr>
              <a:t>? </a:t>
            </a:r>
            <a:r>
              <a:rPr lang="ru-RU" sz="2500" b="1" dirty="0" smtClean="0">
                <a:solidFill>
                  <a:srgbClr val="800000"/>
                </a:solidFill>
                <a:latin typeface="Georgia"/>
                <a:cs typeface="Georgia"/>
              </a:rPr>
              <a:t>Сообщество (сети, община,  социальное заражение)  </a:t>
            </a:r>
          </a:p>
          <a:p>
            <a:endParaRPr lang="ru-RU" sz="2500" dirty="0" smtClean="0">
              <a:solidFill>
                <a:srgbClr val="800000"/>
              </a:solidFill>
              <a:latin typeface="Georgia"/>
              <a:cs typeface="Georgia"/>
            </a:endParaRPr>
          </a:p>
        </p:txBody>
      </p:sp>
      <p:cxnSp>
        <p:nvCxnSpPr>
          <p:cNvPr id="18" name="Прямая соединительная линия 17"/>
          <p:cNvCxnSpPr>
            <a:cxnSpLocks noChangeAspect="1"/>
          </p:cNvCxnSpPr>
          <p:nvPr/>
        </p:nvCxnSpPr>
        <p:spPr>
          <a:xfrm>
            <a:off x="2973916" y="0"/>
            <a:ext cx="0" cy="3765359"/>
          </a:xfrm>
          <a:prstGeom prst="line">
            <a:avLst/>
          </a:prstGeom>
          <a:ln>
            <a:solidFill>
              <a:srgbClr val="7584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Изображение 15" descr="grap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8" y="2640466"/>
            <a:ext cx="1049179" cy="1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916" y="1919523"/>
            <a:ext cx="5823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  <a:latin typeface="Georgia"/>
                <a:cs typeface="Georgia"/>
              </a:rPr>
              <a:t>Роль сетей социальных отношений в расширении многодетности.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800000"/>
              </a:solidFill>
              <a:latin typeface="Georgia"/>
              <a:cs typeface="Georgi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800000"/>
                </a:solidFill>
                <a:latin typeface="Georgia"/>
                <a:cs typeface="Georgia"/>
              </a:rPr>
              <a:t>Социальное обучение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800000"/>
                </a:solidFill>
                <a:latin typeface="Georgia"/>
                <a:cs typeface="Georgia"/>
              </a:rPr>
              <a:t>Социальное заражение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800000"/>
                </a:solidFill>
                <a:latin typeface="Georgia"/>
                <a:cs typeface="Georgia"/>
              </a:rPr>
              <a:t>Социальное давление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800000"/>
                </a:solidFill>
                <a:latin typeface="Georgia"/>
                <a:cs typeface="Georgia"/>
              </a:rPr>
              <a:t>Социальная помощь </a:t>
            </a:r>
          </a:p>
        </p:txBody>
      </p:sp>
      <p:cxnSp>
        <p:nvCxnSpPr>
          <p:cNvPr id="18" name="Прямая соединительная линия 17"/>
          <p:cNvCxnSpPr>
            <a:cxnSpLocks noChangeAspect="1"/>
          </p:cNvCxnSpPr>
          <p:nvPr/>
        </p:nvCxnSpPr>
        <p:spPr>
          <a:xfrm>
            <a:off x="2973916" y="0"/>
            <a:ext cx="0" cy="3765359"/>
          </a:xfrm>
          <a:prstGeom prst="line">
            <a:avLst/>
          </a:prstGeom>
          <a:ln>
            <a:solidFill>
              <a:srgbClr val="7584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Изображение 15" descr="grap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8" y="2640466"/>
            <a:ext cx="1049179" cy="1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5449</TotalTime>
  <Words>1471</Words>
  <Application>Microsoft Office PowerPoint</Application>
  <PresentationFormat>Экран (4:3)</PresentationFormat>
  <Paragraphs>215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Устойчивый разрыв между долей идентифицирующих себя с православием и долей практикующих верующих.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Карпенко</dc:creator>
  <cp:lastModifiedBy>Иван</cp:lastModifiedBy>
  <cp:revision>105</cp:revision>
  <dcterms:created xsi:type="dcterms:W3CDTF">2015-02-11T16:44:51Z</dcterms:created>
  <dcterms:modified xsi:type="dcterms:W3CDTF">2016-05-28T06:14:52Z</dcterms:modified>
</cp:coreProperties>
</file>